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com" ContentType="image/png"/>
  <Default Extension="png&amp;ehk=ac3ybxm7iapbf8mbFMd6xg&amp;r=0&amp;pid=OfficeInsert"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6"/>
    <p:sldMasterId id="2147483683" r:id="rId7"/>
  </p:sldMasterIdLst>
  <p:notesMasterIdLst>
    <p:notesMasterId r:id="rId29"/>
  </p:notesMasterIdLst>
  <p:sldIdLst>
    <p:sldId id="256" r:id="rId8"/>
    <p:sldId id="299" r:id="rId9"/>
    <p:sldId id="279" r:id="rId10"/>
    <p:sldId id="287" r:id="rId11"/>
    <p:sldId id="284" r:id="rId12"/>
    <p:sldId id="280" r:id="rId13"/>
    <p:sldId id="281" r:id="rId14"/>
    <p:sldId id="288" r:id="rId15"/>
    <p:sldId id="282" r:id="rId16"/>
    <p:sldId id="283" r:id="rId17"/>
    <p:sldId id="286" r:id="rId18"/>
    <p:sldId id="289" r:id="rId19"/>
    <p:sldId id="290" r:id="rId20"/>
    <p:sldId id="291" r:id="rId21"/>
    <p:sldId id="292" r:id="rId22"/>
    <p:sldId id="293" r:id="rId23"/>
    <p:sldId id="294" r:id="rId24"/>
    <p:sldId id="296" r:id="rId25"/>
    <p:sldId id="298" r:id="rId26"/>
    <p:sldId id="295"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9ED3"/>
    <a:srgbClr val="445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156C3-3DEF-4919-BEEE-AB3D9D2EF99F}" v="1606" dt="2018-06-19T13:05:54.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2657" autoAdjust="0"/>
  </p:normalViewPr>
  <p:slideViewPr>
    <p:cSldViewPr snapToGrid="0">
      <p:cViewPr varScale="1">
        <p:scale>
          <a:sx n="121" d="100"/>
          <a:sy n="121" d="100"/>
        </p:scale>
        <p:origin x="400" y="80"/>
      </p:cViewPr>
      <p:guideLst/>
    </p:cSldViewPr>
  </p:slideViewPr>
  <p:notesTextViewPr>
    <p:cViewPr>
      <p:scale>
        <a:sx n="1" d="1"/>
        <a:sy n="1" d="1"/>
      </p:scale>
      <p:origin x="0" y="0"/>
    </p:cViewPr>
  </p:notesTextViewPr>
  <p:notesViewPr>
    <p:cSldViewPr snapToGrid="0">
      <p:cViewPr varScale="1">
        <p:scale>
          <a:sx n="68" d="100"/>
          <a:sy n="68" d="100"/>
        </p:scale>
        <p:origin x="2433"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1CB3B-7A68-42F9-9572-7CFD9009180A}" type="datetimeFigureOut">
              <a:rPr lang="en-US" smtClean="0"/>
              <a:t>6/19/2018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287D4-326B-4405-8603-53FCE8554BA1}" type="slidenum">
              <a:rPr lang="en-US" smtClean="0"/>
              <a:t>‹#›</a:t>
            </a:fld>
            <a:endParaRPr lang="en-US"/>
          </a:p>
        </p:txBody>
      </p:sp>
    </p:spTree>
    <p:extLst>
      <p:ext uri="{BB962C8B-B14F-4D97-AF65-F5344CB8AC3E}">
        <p14:creationId xmlns:p14="http://schemas.microsoft.com/office/powerpoint/2010/main" val="3123548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ithub.com/dotnet/standar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github.com/dotnet/coreclr/blob/master/Documentation/project-docs/dotnet-standards.m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287D4-326B-4405-8603-53FCE8554BA1}" type="slidenum">
              <a:rPr lang="en-US" smtClean="0"/>
              <a:t>1</a:t>
            </a:fld>
            <a:endParaRPr lang="en-US"/>
          </a:p>
        </p:txBody>
      </p:sp>
    </p:spTree>
    <p:extLst>
      <p:ext uri="{BB962C8B-B14F-4D97-AF65-F5344CB8AC3E}">
        <p14:creationId xmlns:p14="http://schemas.microsoft.com/office/powerpoint/2010/main" val="8569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a:t>
            </a:r>
            <a:r>
              <a:rPr lang="en-US" sz="1200" b="0" i="0" u="sng" strike="noStrike" kern="1200" dirty="0">
                <a:solidFill>
                  <a:schemeClr val="tx1"/>
                </a:solidFill>
                <a:effectLst/>
                <a:latin typeface="+mn-lt"/>
                <a:ea typeface="+mn-ea"/>
                <a:cs typeface="+mn-cs"/>
                <a:hlinkClick r:id="rId3"/>
              </a:rPr>
              <a:t>.NET Standard</a:t>
            </a:r>
            <a:r>
              <a:rPr lang="en-US" sz="1200" b="0" i="0" u="none" strike="noStrike" kern="1200" dirty="0">
                <a:solidFill>
                  <a:schemeClr val="tx1"/>
                </a:solidFill>
                <a:effectLst/>
                <a:latin typeface="+mn-lt"/>
                <a:ea typeface="+mn-ea"/>
                <a:cs typeface="+mn-cs"/>
              </a:rPr>
              <a:t> is a formal specification of .NET APIs that are intended to be available on all .NET implementations. The motivation behind the .NET Standard is establishing greater uniformity in the .NET ecosystem. </a:t>
            </a:r>
            <a:r>
              <a:rPr lang="en-US" sz="1200" b="0" i="0" u="sng" strike="noStrike" kern="1200" dirty="0">
                <a:solidFill>
                  <a:schemeClr val="tx1"/>
                </a:solidFill>
                <a:effectLst/>
                <a:latin typeface="+mn-lt"/>
                <a:ea typeface="+mn-ea"/>
                <a:cs typeface="+mn-cs"/>
                <a:hlinkClick r:id="rId4"/>
              </a:rPr>
              <a:t>ECMA 335</a:t>
            </a:r>
            <a:r>
              <a:rPr lang="en-US" sz="1200" b="0" i="0" u="none" strike="noStrike" kern="1200" dirty="0">
                <a:solidFill>
                  <a:schemeClr val="tx1"/>
                </a:solidFill>
                <a:effectLst/>
                <a:latin typeface="+mn-lt"/>
                <a:ea typeface="+mn-ea"/>
                <a:cs typeface="+mn-cs"/>
              </a:rPr>
              <a:t> continues to establish uniformity for .NET implementation behavior, but there is no similar spec for the .NET Base Class Libraries (BCL) for .NET library implementations. </a:t>
            </a:r>
          </a:p>
          <a:p>
            <a:r>
              <a:rPr lang="en-US" sz="1200" b="0" i="0" u="none" strike="noStrike" kern="1200" dirty="0">
                <a:solidFill>
                  <a:schemeClr val="tx1"/>
                </a:solidFill>
                <a:effectLst/>
                <a:latin typeface="+mn-lt"/>
                <a:ea typeface="+mn-ea"/>
                <a:cs typeface="+mn-cs"/>
              </a:rPr>
              <a:t>The .NET Standard enables the following key scenarios: </a:t>
            </a:r>
          </a:p>
          <a:p>
            <a:r>
              <a:rPr lang="en-US" sz="1200" b="0" i="0" u="none" strike="noStrike" kern="1200" dirty="0">
                <a:solidFill>
                  <a:schemeClr val="tx1"/>
                </a:solidFill>
                <a:effectLst/>
                <a:latin typeface="+mn-lt"/>
                <a:ea typeface="+mn-ea"/>
                <a:cs typeface="+mn-cs"/>
              </a:rPr>
              <a:t>Defines uniform set of BCL APIs for all .NET implementations to implement, independent of workload.</a:t>
            </a:r>
          </a:p>
          <a:p>
            <a:r>
              <a:rPr lang="en-US" sz="1200" b="0" i="0" u="none" strike="noStrike" kern="1200" dirty="0">
                <a:solidFill>
                  <a:schemeClr val="tx1"/>
                </a:solidFill>
                <a:effectLst/>
                <a:latin typeface="+mn-lt"/>
                <a:ea typeface="+mn-ea"/>
                <a:cs typeface="+mn-cs"/>
              </a:rPr>
              <a:t>Enables developers to produce portable libraries that are usable across .NET implementations, using this same set of APIs.</a:t>
            </a:r>
          </a:p>
          <a:p>
            <a:r>
              <a:rPr lang="en-US" sz="1200" b="0" i="0" u="none" strike="noStrike" kern="1200" dirty="0">
                <a:solidFill>
                  <a:schemeClr val="tx1"/>
                </a:solidFill>
                <a:effectLst/>
                <a:latin typeface="+mn-lt"/>
                <a:ea typeface="+mn-ea"/>
                <a:cs typeface="+mn-cs"/>
              </a:rPr>
              <a:t>Reduces or even eliminates conditional compilation of shared source due to .NET APIs, only for OS APIs.</a:t>
            </a:r>
          </a:p>
          <a:p>
            <a:r>
              <a:rPr lang="en-US" sz="1200" b="0" i="0" u="none" strike="noStrike" kern="1200" dirty="0">
                <a:solidFill>
                  <a:schemeClr val="tx1"/>
                </a:solidFill>
                <a:effectLst/>
                <a:latin typeface="+mn-lt"/>
                <a:ea typeface="+mn-ea"/>
                <a:cs typeface="+mn-cs"/>
              </a:rPr>
              <a:t>The various .NET implementations target specific versions of .NET Standard. Each .NET implementation version advertises the highest .NET Standard version it supports, a statement that means it also supports previous versions. For example, the .NET Framework 4.6 implements .NET Standard 1.3, which means that it exposes all APIs defined in .NET Standard versions 1.0 through 1.3. Similarly, the .NET Framework 4.6.1 implements .NET Standard 1.4, while .NET Core 1.0 implements .NET Standard 1.6.</a:t>
            </a:r>
          </a:p>
          <a:p>
            <a:endParaRPr lang="en-US" dirty="0"/>
          </a:p>
        </p:txBody>
      </p:sp>
      <p:sp>
        <p:nvSpPr>
          <p:cNvPr id="4" name="Slide Number Placeholder 3"/>
          <p:cNvSpPr>
            <a:spLocks noGrp="1"/>
          </p:cNvSpPr>
          <p:nvPr>
            <p:ph type="sldNum" sz="quarter" idx="10"/>
          </p:nvPr>
        </p:nvSpPr>
        <p:spPr/>
        <p:txBody>
          <a:bodyPr/>
          <a:lstStyle/>
          <a:p>
            <a:fld id="{373287D4-326B-4405-8603-53FCE8554BA1}" type="slidenum">
              <a:rPr lang="en-US" smtClean="0"/>
              <a:t>6</a:t>
            </a:fld>
            <a:endParaRPr lang="en-US"/>
          </a:p>
        </p:txBody>
      </p:sp>
    </p:spTree>
    <p:extLst>
      <p:ext uri="{BB962C8B-B14F-4D97-AF65-F5344CB8AC3E}">
        <p14:creationId xmlns:p14="http://schemas.microsoft.com/office/powerpoint/2010/main" val="283866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287D4-326B-4405-8603-53FCE8554BA1}" type="slidenum">
              <a:rPr lang="en-US" smtClean="0"/>
              <a:t>21</a:t>
            </a:fld>
            <a:endParaRPr lang="en-US"/>
          </a:p>
        </p:txBody>
      </p:sp>
    </p:spTree>
    <p:extLst>
      <p:ext uri="{BB962C8B-B14F-4D97-AF65-F5344CB8AC3E}">
        <p14:creationId xmlns:p14="http://schemas.microsoft.com/office/powerpoint/2010/main" val="2300429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00811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B73FD-6D63-459E-BEA8-166B34E83BB7}" type="datetimeFigureOut">
              <a:rPr lang="en-US" smtClean="0"/>
              <a:t>6/19/2018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32D301-07BC-4D57-ADFA-68E04D5E14C8}" type="slidenum">
              <a:rPr lang="en-US" smtClean="0"/>
              <a:t>‹#›</a:t>
            </a:fld>
            <a:endParaRPr lang="en-US"/>
          </a:p>
        </p:txBody>
      </p:sp>
    </p:spTree>
    <p:extLst>
      <p:ext uri="{BB962C8B-B14F-4D97-AF65-F5344CB8AC3E}">
        <p14:creationId xmlns:p14="http://schemas.microsoft.com/office/powerpoint/2010/main" val="284326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B73FD-6D63-459E-BEA8-166B34E83BB7}" type="datetimeFigureOut">
              <a:rPr lang="en-US" smtClean="0"/>
              <a:t>6/19/2018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32D301-07BC-4D57-ADFA-68E04D5E14C8}" type="slidenum">
              <a:rPr lang="en-US" smtClean="0"/>
              <a:t>‹#›</a:t>
            </a:fld>
            <a:endParaRPr lang="en-US"/>
          </a:p>
        </p:txBody>
      </p:sp>
    </p:spTree>
    <p:extLst>
      <p:ext uri="{BB962C8B-B14F-4D97-AF65-F5344CB8AC3E}">
        <p14:creationId xmlns:p14="http://schemas.microsoft.com/office/powerpoint/2010/main" val="834882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Vuota">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www.wpc2016.it – info@wpc2016.it - +39 02 365738.11</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044" y="6356350"/>
            <a:ext cx="1080000" cy="295308"/>
          </a:xfrm>
          <a:prstGeom prst="rect">
            <a:avLst/>
          </a:prstGeom>
        </p:spPr>
      </p:pic>
      <p:sp>
        <p:nvSpPr>
          <p:cNvPr id="11" name="Content Placeholder 2"/>
          <p:cNvSpPr>
            <a:spLocks noGrp="1"/>
          </p:cNvSpPr>
          <p:nvPr>
            <p:ph idx="1"/>
          </p:nvPr>
        </p:nvSpPr>
        <p:spPr>
          <a:xfrm>
            <a:off x="598911" y="1583870"/>
            <a:ext cx="10585558" cy="4400877"/>
          </a:xfrm>
        </p:spPr>
        <p:txBody>
          <a:bodyPr/>
          <a:lstStyle>
            <a:lvl1pPr marL="342900" indent="-342900">
              <a:buFont typeface="Arial" panose="020B0604020202020204" pitchFamily="34" charset="0"/>
              <a:buChar char="•"/>
              <a:defRPr/>
            </a:lvl1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2" name="Title 5"/>
          <p:cNvSpPr>
            <a:spLocks noGrp="1"/>
          </p:cNvSpPr>
          <p:nvPr>
            <p:ph type="title"/>
          </p:nvPr>
        </p:nvSpPr>
        <p:spPr>
          <a:xfrm>
            <a:off x="2798414" y="572476"/>
            <a:ext cx="8386055" cy="562808"/>
          </a:xfrm>
          <a:prstGeom prst="rect">
            <a:avLst/>
          </a:prstGeom>
        </p:spPr>
        <p:txBody>
          <a:bodyPr/>
          <a:lstStyle>
            <a:lvl1pPr>
              <a:defRPr>
                <a:solidFill>
                  <a:schemeClr val="tx1">
                    <a:lumMod val="50000"/>
                    <a:lumOff val="50000"/>
                  </a:schemeClr>
                </a:solidFill>
              </a:defRPr>
            </a:lvl1pPr>
          </a:lstStyle>
          <a:p>
            <a:r>
              <a:rPr lang="it-IT"/>
              <a:t>Fare clic per modificare lo stile del titolo</a:t>
            </a:r>
            <a:endParaRPr lang="en-US" dirty="0"/>
          </a:p>
        </p:txBody>
      </p:sp>
      <p:sp>
        <p:nvSpPr>
          <p:cNvPr id="13" name="Rettangolo 12"/>
          <p:cNvSpPr/>
          <p:nvPr userDrawn="1"/>
        </p:nvSpPr>
        <p:spPr>
          <a:xfrm>
            <a:off x="469558" y="461319"/>
            <a:ext cx="2199503" cy="749643"/>
          </a:xfrm>
          <a:prstGeom prst="rect">
            <a:avLst/>
          </a:prstGeom>
          <a:solidFill>
            <a:srgbClr val="FFFFFF"/>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pic>
        <p:nvPicPr>
          <p:cNvPr id="14" name="Immagin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910" y="572476"/>
            <a:ext cx="1921870" cy="540140"/>
          </a:xfrm>
          <a:prstGeom prst="rect">
            <a:avLst/>
          </a:prstGeom>
        </p:spPr>
      </p:pic>
    </p:spTree>
    <p:extLst>
      <p:ext uri="{BB962C8B-B14F-4D97-AF65-F5344CB8AC3E}">
        <p14:creationId xmlns:p14="http://schemas.microsoft.com/office/powerpoint/2010/main" val="2009958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alkin">
    <p:spTree>
      <p:nvGrpSpPr>
        <p:cNvPr id="1" name=""/>
        <p:cNvGrpSpPr/>
        <p:nvPr/>
      </p:nvGrpSpPr>
      <p:grpSpPr>
        <a:xfrm>
          <a:off x="0" y="0"/>
          <a:ext cx="0" cy="0"/>
          <a:chOff x="0" y="0"/>
          <a:chExt cx="0" cy="0"/>
        </a:xfrm>
      </p:grpSpPr>
      <p:sp>
        <p:nvSpPr>
          <p:cNvPr id="2" name="Rectangle 1"/>
          <p:cNvSpPr/>
          <p:nvPr userDrawn="1"/>
        </p:nvSpPr>
        <p:spPr bwMode="ltGray">
          <a:xfrm>
            <a:off x="0" y="6566933"/>
            <a:ext cx="12192000" cy="291067"/>
          </a:xfrm>
          <a:prstGeom prst="rect">
            <a:avLst/>
          </a:prstGeom>
          <a:solidFill>
            <a:srgbClr val="00B2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TextBox 7"/>
          <p:cNvSpPr txBox="1"/>
          <p:nvPr userDrawn="1"/>
        </p:nvSpPr>
        <p:spPr bwMode="auto">
          <a:xfrm>
            <a:off x="269240" y="2442271"/>
            <a:ext cx="4172233" cy="1267430"/>
          </a:xfrm>
          <a:prstGeom prst="rect">
            <a:avLst/>
          </a:prstGeom>
          <a:noFill/>
        </p:spPr>
        <p:txBody>
          <a:bodyPr wrap="square" lIns="143428" tIns="143428" rIns="179285" bIns="143428" rtlCol="0">
            <a:spAutoFit/>
          </a:body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3529" b="0" i="0" u="none" strike="noStrike" kern="1200" cap="none" spc="-78" normalizeH="0" baseline="0" noProof="0" dirty="0">
                <a:ln>
                  <a:noFill/>
                </a:ln>
                <a:solidFill>
                  <a:srgbClr val="FFFFFF"/>
                </a:solidFill>
                <a:effectLst/>
                <a:uLnTx/>
                <a:uFillTx/>
                <a:latin typeface="Segoe UI Light"/>
                <a:ea typeface="+mn-ea"/>
                <a:cs typeface="+mn-cs"/>
              </a:rPr>
              <a:t>Enterprise Partner Summit 2015</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48585" y="2084187"/>
            <a:ext cx="1310159" cy="280694"/>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bwMode="ltGray">
          <a:xfrm>
            <a:off x="3854876" y="2084187"/>
            <a:ext cx="7888538" cy="1793106"/>
          </a:xfrm>
          <a:prstGeom prst="rect">
            <a:avLst/>
          </a:prstGeom>
        </p:spPr>
      </p:pic>
    </p:spTree>
    <p:extLst>
      <p:ext uri="{BB962C8B-B14F-4D97-AF65-F5344CB8AC3E}">
        <p14:creationId xmlns:p14="http://schemas.microsoft.com/office/powerpoint/2010/main" val="35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909857"/>
            <a:ext cx="6274911" cy="1967420"/>
          </a:xfrm>
          <a:noFill/>
        </p:spPr>
        <p:txBody>
          <a:bodyPr lIns="146304" tIns="91440" rIns="146304" bIns="91440" anchor="t" anchorCtr="0"/>
          <a:lstStyle>
            <a:lvl1pPr>
              <a:defRPr sz="4705" spc="-98"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6274912"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48585" y="6121506"/>
            <a:ext cx="1254995" cy="268875"/>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bwMode="ltGray">
          <a:xfrm>
            <a:off x="7073194" y="2084186"/>
            <a:ext cx="4670219" cy="1793106"/>
          </a:xfrm>
          <a:prstGeom prst="rect">
            <a:avLst/>
          </a:prstGeom>
        </p:spPr>
      </p:pic>
      <p:sp>
        <p:nvSpPr>
          <p:cNvPr id="11" name="Rectangle 10"/>
          <p:cNvSpPr/>
          <p:nvPr userDrawn="1"/>
        </p:nvSpPr>
        <p:spPr bwMode="ltGray">
          <a:xfrm>
            <a:off x="0" y="6566933"/>
            <a:ext cx="12192000" cy="291067"/>
          </a:xfrm>
          <a:prstGeom prst="rect">
            <a:avLst/>
          </a:prstGeom>
          <a:solidFill>
            <a:srgbClr val="00B2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365898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909857"/>
            <a:ext cx="6274911" cy="1967420"/>
          </a:xfrm>
          <a:noFill/>
        </p:spPr>
        <p:txBody>
          <a:bodyPr lIns="146304" tIns="91440" rIns="146304" bIns="91440" anchor="t" anchorCtr="0"/>
          <a:lstStyle>
            <a:lvl1pPr>
              <a:defRPr sz="4705" spc="-98"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6274912"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48585" y="6121506"/>
            <a:ext cx="1254995" cy="268875"/>
          </a:xfrm>
          <a:prstGeom prst="rect">
            <a:avLst/>
          </a:prstGeom>
        </p:spPr>
      </p:pic>
      <p:pic>
        <p:nvPicPr>
          <p:cNvPr id="7" name="Picture 6" descr="shortbann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ltGray">
          <a:xfrm>
            <a:off x="7073195" y="2031245"/>
            <a:ext cx="4958508" cy="1850700"/>
          </a:xfrm>
          <a:prstGeom prst="rect">
            <a:avLst/>
          </a:prstGeom>
        </p:spPr>
      </p:pic>
      <p:sp>
        <p:nvSpPr>
          <p:cNvPr id="8" name="Rectangle 7"/>
          <p:cNvSpPr/>
          <p:nvPr userDrawn="1"/>
        </p:nvSpPr>
        <p:spPr bwMode="ltGray">
          <a:xfrm>
            <a:off x="0" y="6566933"/>
            <a:ext cx="12192000" cy="291067"/>
          </a:xfrm>
          <a:prstGeom prst="rect">
            <a:avLst/>
          </a:prstGeom>
          <a:solidFill>
            <a:srgbClr val="00B2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213600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361701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5486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360579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13758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B73FD-6D63-459E-BEA8-166B34E83BB7}" type="datetimeFigureOut">
              <a:rPr lang="en-US" smtClean="0"/>
              <a:t>6/19/2018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32D301-07BC-4D57-ADFA-68E04D5E14C8}" type="slidenum">
              <a:rPr lang="en-US" smtClean="0"/>
              <a:t>‹#›</a:t>
            </a:fld>
            <a:endParaRPr lang="en-US"/>
          </a:p>
        </p:txBody>
      </p:sp>
    </p:spTree>
    <p:extLst>
      <p:ext uri="{BB962C8B-B14F-4D97-AF65-F5344CB8AC3E}">
        <p14:creationId xmlns:p14="http://schemas.microsoft.com/office/powerpoint/2010/main" val="880953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3692826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877358"/>
            <a:ext cx="6274973" cy="1999919"/>
          </a:xfrm>
          <a:noFill/>
        </p:spPr>
        <p:txBody>
          <a:bodyPr tIns="91440" bIns="91440" anchor="t" anchorCtr="0"/>
          <a:lstStyle>
            <a:lvl1pPr>
              <a:defRPr sz="7058" spc="-98" baseline="0">
                <a:gradFill>
                  <a:gsLst>
                    <a:gs pos="2037">
                      <a:schemeClr val="tx1"/>
                    </a:gs>
                    <a:gs pos="5833">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6274974" cy="1793881"/>
          </a:xfrm>
          <a:noFill/>
        </p:spPr>
        <p:txBody>
          <a:bodyPr lIns="182880" tIns="146304" rIns="182880" bIns="146304">
            <a:noAutofit/>
          </a:bodyPr>
          <a:lstStyle>
            <a:lvl1pPr marL="0" indent="0">
              <a:spcBef>
                <a:spcPts val="0"/>
              </a:spcBef>
              <a:buNone/>
              <a:defRPr sz="3529" spc="0" baseline="0">
                <a:gradFill>
                  <a:gsLst>
                    <a:gs pos="2037">
                      <a:schemeClr val="tx1"/>
                    </a:gs>
                    <a:gs pos="5833">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ltGray">
          <a:xfrm>
            <a:off x="7073194" y="2084186"/>
            <a:ext cx="4670219" cy="1793106"/>
          </a:xfrm>
          <a:prstGeom prst="rect">
            <a:avLst/>
          </a:prstGeom>
        </p:spPr>
      </p:pic>
      <p:sp>
        <p:nvSpPr>
          <p:cNvPr id="7" name="Rectangle 6"/>
          <p:cNvSpPr/>
          <p:nvPr userDrawn="1"/>
        </p:nvSpPr>
        <p:spPr bwMode="ltGray">
          <a:xfrm>
            <a:off x="0" y="6566933"/>
            <a:ext cx="12192000" cy="291067"/>
          </a:xfrm>
          <a:prstGeom prst="rect">
            <a:avLst/>
          </a:prstGeom>
          <a:solidFill>
            <a:srgbClr val="00B2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310618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877358"/>
            <a:ext cx="6274973" cy="2697988"/>
          </a:xfrm>
          <a:noFill/>
        </p:spPr>
        <p:txBody>
          <a:bodyPr tIns="91440" bIns="91440" anchor="t" anchorCtr="0"/>
          <a:lstStyle>
            <a:lvl1pPr>
              <a:defRPr sz="7058" spc="-98" baseline="0">
                <a:gradFill>
                  <a:gsLst>
                    <a:gs pos="2037">
                      <a:schemeClr val="tx1"/>
                    </a:gs>
                    <a:gs pos="5833">
                      <a:schemeClr val="tx1"/>
                    </a:gs>
                  </a:gsLst>
                  <a:lin ang="5400000" scaled="0"/>
                </a:gradFill>
              </a:defRPr>
            </a:lvl1pPr>
          </a:lstStyle>
          <a:p>
            <a:r>
              <a:rPr lang="en-US" dirty="0"/>
              <a:t>Video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ltGray">
          <a:xfrm>
            <a:off x="7073194" y="2084186"/>
            <a:ext cx="4670219" cy="1793106"/>
          </a:xfrm>
          <a:prstGeom prst="rect">
            <a:avLst/>
          </a:prstGeom>
        </p:spPr>
      </p:pic>
      <p:sp>
        <p:nvSpPr>
          <p:cNvPr id="7" name="Rectangle 6"/>
          <p:cNvSpPr/>
          <p:nvPr userDrawn="1"/>
        </p:nvSpPr>
        <p:spPr bwMode="ltGray">
          <a:xfrm>
            <a:off x="0" y="6566933"/>
            <a:ext cx="12192000" cy="291067"/>
          </a:xfrm>
          <a:prstGeom prst="rect">
            <a:avLst/>
          </a:prstGeom>
          <a:solidFill>
            <a:srgbClr val="00B2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382052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86077357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4695586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55477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08222319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38372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14131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0496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B73FD-6D63-459E-BEA8-166B34E83BB7}" type="datetimeFigureOut">
              <a:rPr lang="en-US" smtClean="0"/>
              <a:t>6/19/2018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32D301-07BC-4D57-ADFA-68E04D5E14C8}" type="slidenum">
              <a:rPr lang="en-US" smtClean="0"/>
              <a:t>‹#›</a:t>
            </a:fld>
            <a:endParaRPr lang="en-US"/>
          </a:p>
        </p:txBody>
      </p:sp>
    </p:spTree>
    <p:extLst>
      <p:ext uri="{BB962C8B-B14F-4D97-AF65-F5344CB8AC3E}">
        <p14:creationId xmlns:p14="http://schemas.microsoft.com/office/powerpoint/2010/main" val="2260442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70198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_color">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marL="0" marR="0" lvl="0" indent="0" algn="l" defTabSz="913924" rtl="0" eaLnBrk="0" fontAlgn="auto" latinLnBrk="0" hangingPunct="0">
              <a:lnSpc>
                <a:spcPct val="100000"/>
              </a:lnSpc>
              <a:spcBef>
                <a:spcPts val="0"/>
              </a:spcBef>
              <a:spcAft>
                <a:spcPts val="0"/>
              </a:spcAft>
              <a:buClrTx/>
              <a:buSzTx/>
              <a:buFontTx/>
              <a:buNone/>
              <a:tabLst/>
              <a:defRPr/>
            </a:pPr>
            <a:r>
              <a:rPr kumimoji="0" lang="en-US" sz="68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bwMode="invGray">
          <a:xfrm>
            <a:off x="450205" y="3083652"/>
            <a:ext cx="3227129" cy="692059"/>
          </a:xfrm>
          <a:prstGeom prst="rect">
            <a:avLst/>
          </a:prstGeom>
        </p:spPr>
      </p:pic>
    </p:spTree>
    <p:extLst>
      <p:ext uri="{BB962C8B-B14F-4D97-AF65-F5344CB8AC3E}">
        <p14:creationId xmlns:p14="http://schemas.microsoft.com/office/powerpoint/2010/main" val="319115045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336217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B73FD-6D63-459E-BEA8-166B34E83BB7}" type="datetimeFigureOut">
              <a:rPr lang="en-US" smtClean="0"/>
              <a:t>6/19/2018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C32D301-07BC-4D57-ADFA-68E04D5E14C8}" type="slidenum">
              <a:rPr lang="en-US" smtClean="0"/>
              <a:t>‹#›</a:t>
            </a:fld>
            <a:endParaRPr lang="en-US"/>
          </a:p>
        </p:txBody>
      </p:sp>
    </p:spTree>
    <p:extLst>
      <p:ext uri="{BB962C8B-B14F-4D97-AF65-F5344CB8AC3E}">
        <p14:creationId xmlns:p14="http://schemas.microsoft.com/office/powerpoint/2010/main" val="237606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A7B73FD-6D63-459E-BEA8-166B34E83BB7}" type="datetimeFigureOut">
              <a:rPr lang="en-US" smtClean="0"/>
              <a:t>6/19/2018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C32D301-07BC-4D57-ADFA-68E04D5E14C8}" type="slidenum">
              <a:rPr lang="en-US" smtClean="0"/>
              <a:t>‹#›</a:t>
            </a:fld>
            <a:endParaRPr lang="en-US"/>
          </a:p>
        </p:txBody>
      </p:sp>
    </p:spTree>
    <p:extLst>
      <p:ext uri="{BB962C8B-B14F-4D97-AF65-F5344CB8AC3E}">
        <p14:creationId xmlns:p14="http://schemas.microsoft.com/office/powerpoint/2010/main" val="91101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A7B73FD-6D63-459E-BEA8-166B34E83BB7}" type="datetimeFigureOut">
              <a:rPr lang="en-US" smtClean="0"/>
              <a:t>6/19/2018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C32D301-07BC-4D57-ADFA-68E04D5E14C8}" type="slidenum">
              <a:rPr lang="en-US" smtClean="0"/>
              <a:t>‹#›</a:t>
            </a:fld>
            <a:endParaRPr lang="en-US"/>
          </a:p>
        </p:txBody>
      </p:sp>
    </p:spTree>
    <p:extLst>
      <p:ext uri="{BB962C8B-B14F-4D97-AF65-F5344CB8AC3E}">
        <p14:creationId xmlns:p14="http://schemas.microsoft.com/office/powerpoint/2010/main" val="96483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C32D301-07BC-4D57-ADFA-68E04D5E14C8}"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3460" y="3219476"/>
            <a:ext cx="2565079" cy="419048"/>
          </a:xfrm>
          <a:prstGeom prst="rect">
            <a:avLst/>
          </a:prstGeom>
        </p:spPr>
      </p:pic>
    </p:spTree>
    <p:extLst>
      <p:ext uri="{BB962C8B-B14F-4D97-AF65-F5344CB8AC3E}">
        <p14:creationId xmlns:p14="http://schemas.microsoft.com/office/powerpoint/2010/main" val="150833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B73FD-6D63-459E-BEA8-166B34E83BB7}" type="datetimeFigureOut">
              <a:rPr lang="en-US" smtClean="0"/>
              <a:t>6/19/2018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C32D301-07BC-4D57-ADFA-68E04D5E14C8}" type="slidenum">
              <a:rPr lang="en-US" smtClean="0"/>
              <a:t>‹#›</a:t>
            </a:fld>
            <a:endParaRPr lang="en-US"/>
          </a:p>
        </p:txBody>
      </p:sp>
    </p:spTree>
    <p:extLst>
      <p:ext uri="{BB962C8B-B14F-4D97-AF65-F5344CB8AC3E}">
        <p14:creationId xmlns:p14="http://schemas.microsoft.com/office/powerpoint/2010/main" val="813762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B73FD-6D63-459E-BEA8-166B34E83BB7}" type="datetimeFigureOut">
              <a:rPr lang="en-US" smtClean="0"/>
              <a:t>6/19/2018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C32D301-07BC-4D57-ADFA-68E04D5E14C8}" type="slidenum">
              <a:rPr lang="en-US" smtClean="0"/>
              <a:t>‹#›</a:t>
            </a:fld>
            <a:endParaRPr lang="en-US"/>
          </a:p>
        </p:txBody>
      </p:sp>
    </p:spTree>
    <p:extLst>
      <p:ext uri="{BB962C8B-B14F-4D97-AF65-F5344CB8AC3E}">
        <p14:creationId xmlns:p14="http://schemas.microsoft.com/office/powerpoint/2010/main" val="355123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57718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2"/>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3838016748"/>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transition>
    <p:fade/>
  </p:transition>
  <p:hf sldNum="0" hdr="0" ftr="0" dt="0"/>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5741">
                <a:schemeClr val="tx1"/>
              </a:gs>
              <a:gs pos="10741">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docs.microsoft.com/en-us/appcenter/crashes/" TargetMode="External"/><Relationship Id="rId2" Type="http://schemas.openxmlformats.org/officeDocument/2006/relationships/hyperlink" Target="https://docs.microsoft.com/en-us/appcenter/test-cloud/" TargetMode="External"/><Relationship Id="rId1" Type="http://schemas.openxmlformats.org/officeDocument/2006/relationships/slideLayout" Target="../slideLayouts/slideLayout2.xml"/><Relationship Id="rId5" Type="http://schemas.openxmlformats.org/officeDocument/2006/relationships/hyperlink" Target="https://docs.microsoft.com/en-us/appcenter/push/" TargetMode="External"/><Relationship Id="rId4" Type="http://schemas.openxmlformats.org/officeDocument/2006/relationships/hyperlink" Target="https://docs.microsoft.com/en-us/appcenter/analytic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cs.microsoft.com/en-us/appcenter/crashes/" TargetMode="External"/><Relationship Id="rId2" Type="http://schemas.openxmlformats.org/officeDocument/2006/relationships/hyperlink" Target="https://docs.microsoft.com/en-us/appcenter/test-cloud/" TargetMode="External"/><Relationship Id="rId1" Type="http://schemas.openxmlformats.org/officeDocument/2006/relationships/slideLayout" Target="../slideLayouts/slideLayout2.xml"/><Relationship Id="rId5" Type="http://schemas.openxmlformats.org/officeDocument/2006/relationships/hyperlink" Target="https://docs.microsoft.com/en-us/appcenter/push/" TargetMode="External"/><Relationship Id="rId4" Type="http://schemas.openxmlformats.org/officeDocument/2006/relationships/hyperlink" Target="https://docs.microsoft.com/en-us/appcenter/analytic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cs.microsoft.com/en-us/appcenter/crashes/" TargetMode="External"/><Relationship Id="rId2" Type="http://schemas.openxmlformats.org/officeDocument/2006/relationships/hyperlink" Target="https://docs.microsoft.com/en-us/appcenter/test-cloud/"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docs.microsoft.com/en-us/appcenter/push/" TargetMode="External"/><Relationship Id="rId4" Type="http://schemas.openxmlformats.org/officeDocument/2006/relationships/hyperlink" Target="https://docs.microsoft.com/en-us/appcenter/analytic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cs.microsoft.com/en-us/appcenter/crashes/" TargetMode="External"/><Relationship Id="rId2" Type="http://schemas.openxmlformats.org/officeDocument/2006/relationships/hyperlink" Target="https://docs.microsoft.com/en-us/appcenter/test-cloud/"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docs.microsoft.com/en-us/appcenter/push/" TargetMode="External"/><Relationship Id="rId4" Type="http://schemas.openxmlformats.org/officeDocument/2006/relationships/hyperlink" Target="https://docs.microsoft.com/en-us/appcenter/analytic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ocs.microsoft.com/en-us/appcenter/crashes/" TargetMode="External"/><Relationship Id="rId2" Type="http://schemas.openxmlformats.org/officeDocument/2006/relationships/hyperlink" Target="https://docs.microsoft.com/en-us/appcenter/test-cloud/" TargetMode="External"/><Relationship Id="rId1" Type="http://schemas.openxmlformats.org/officeDocument/2006/relationships/slideLayout" Target="../slideLayouts/slideLayout2.xml"/><Relationship Id="rId5" Type="http://schemas.openxmlformats.org/officeDocument/2006/relationships/hyperlink" Target="https://docs.microsoft.com/en-us/appcenter/push/" TargetMode="External"/><Relationship Id="rId4" Type="http://schemas.openxmlformats.org/officeDocument/2006/relationships/hyperlink" Target="https://docs.microsoft.com/en-us/appcenter/analytic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amp;ehk=ac3ybxm7iapbf8mbFMd6xg&amp;r=0&amp;pid=OfficeInsert"/><Relationship Id="rId3" Type="http://schemas.openxmlformats.org/officeDocument/2006/relationships/image" Target="../media/image15.png"/><Relationship Id="rId7" Type="http://schemas.openxmlformats.org/officeDocument/2006/relationships/image" Target="../media/image18.com"/><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hyperlink" Target="http://cs.wikipedia.org/wiki/soubor:apple_logo_black.sv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immo.landwerth.net/netstandard-version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7783" y="624272"/>
            <a:ext cx="10512056" cy="2387600"/>
          </a:xfrm>
        </p:spPr>
        <p:txBody>
          <a:bodyPr>
            <a:normAutofit/>
          </a:bodyPr>
          <a:lstStyle/>
          <a:p>
            <a:r>
              <a:rPr lang="it-IT" b="1" dirty="0"/>
              <a:t>Sviluppo mobile con Visual Studio OnLine</a:t>
            </a:r>
            <a:endParaRPr lang="en-US" dirty="0"/>
          </a:p>
        </p:txBody>
      </p:sp>
      <p:sp>
        <p:nvSpPr>
          <p:cNvPr id="5" name="Subtitle 4"/>
          <p:cNvSpPr>
            <a:spLocks noGrp="1"/>
          </p:cNvSpPr>
          <p:nvPr>
            <p:ph type="subTitle" idx="1"/>
          </p:nvPr>
        </p:nvSpPr>
        <p:spPr>
          <a:xfrm>
            <a:off x="1577163" y="4163796"/>
            <a:ext cx="9144000" cy="1655762"/>
          </a:xfrm>
        </p:spPr>
        <p:txBody>
          <a:bodyPr>
            <a:normAutofit lnSpcReduction="10000"/>
          </a:bodyPr>
          <a:lstStyle/>
          <a:p>
            <a:r>
              <a:rPr lang="en-US" dirty="0"/>
              <a:t>Bertelli Gianluca</a:t>
            </a:r>
          </a:p>
          <a:p>
            <a:r>
              <a:rPr lang="it-IT" dirty="0"/>
              <a:t>Technical Evangelist - Microsoft</a:t>
            </a:r>
            <a:endParaRPr lang="en-US" dirty="0"/>
          </a:p>
          <a:p>
            <a:r>
              <a:rPr lang="it-IT" dirty="0"/>
              <a:t>@</a:t>
            </a:r>
            <a:r>
              <a:rPr lang="en-US" dirty="0"/>
              <a:t>gianlucb</a:t>
            </a:r>
          </a:p>
          <a:p>
            <a:r>
              <a:rPr lang="en-US" b="1" dirty="0"/>
              <a:t>gianlucb@microsoft.com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455" y="205224"/>
            <a:ext cx="2565079" cy="419048"/>
          </a:xfrm>
          <a:prstGeom prst="rect">
            <a:avLst/>
          </a:prstGeom>
        </p:spPr>
      </p:pic>
    </p:spTree>
    <p:extLst>
      <p:ext uri="{BB962C8B-B14F-4D97-AF65-F5344CB8AC3E}">
        <p14:creationId xmlns:p14="http://schemas.microsoft.com/office/powerpoint/2010/main" val="125647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8B7B-CAC4-4423-AC3F-E9E5BB325860}"/>
              </a:ext>
            </a:extLst>
          </p:cNvPr>
          <p:cNvSpPr>
            <a:spLocks noGrp="1"/>
          </p:cNvSpPr>
          <p:nvPr>
            <p:ph type="title"/>
          </p:nvPr>
        </p:nvSpPr>
        <p:spPr/>
        <p:txBody>
          <a:bodyPr/>
          <a:lstStyle/>
          <a:p>
            <a:r>
              <a:rPr lang="it-IT" dirty="0"/>
              <a:t>Xamarin and .NET Standard</a:t>
            </a:r>
            <a:endParaRPr lang="en-US" dirty="0"/>
          </a:p>
        </p:txBody>
      </p:sp>
      <p:sp>
        <p:nvSpPr>
          <p:cNvPr id="4" name="Rectangle 3">
            <a:extLst>
              <a:ext uri="{FF2B5EF4-FFF2-40B4-BE49-F238E27FC236}">
                <a16:creationId xmlns:a16="http://schemas.microsoft.com/office/drawing/2014/main" id="{3A9F8A37-76EC-4B7E-9874-10DD215B960A}"/>
              </a:ext>
            </a:extLst>
          </p:cNvPr>
          <p:cNvSpPr/>
          <p:nvPr/>
        </p:nvSpPr>
        <p:spPr>
          <a:xfrm>
            <a:off x="838200" y="1690688"/>
            <a:ext cx="8930247" cy="1384995"/>
          </a:xfrm>
          <a:prstGeom prst="rect">
            <a:avLst/>
          </a:prstGeom>
        </p:spPr>
        <p:txBody>
          <a:bodyPr wrap="square">
            <a:spAutoFit/>
          </a:bodyPr>
          <a:lstStyle/>
          <a:p>
            <a:pPr marL="457200" indent="-457200" fontAlgn="base">
              <a:buFont typeface="Wingdings" panose="05000000000000000000" pitchFamily="2" charset="2"/>
              <a:buChar char="§"/>
            </a:pPr>
            <a:r>
              <a:rPr lang="en-US" sz="2800" dirty="0"/>
              <a:t>.NET Standard is now supported by Xamarin</a:t>
            </a:r>
          </a:p>
          <a:p>
            <a:pPr marL="457200" indent="-457200" fontAlgn="base">
              <a:buFont typeface="Wingdings" panose="05000000000000000000" pitchFamily="2" charset="2"/>
              <a:buChar char="§"/>
            </a:pPr>
            <a:r>
              <a:rPr lang="it-IT" sz="2800" dirty="0"/>
              <a:t>W</a:t>
            </a:r>
            <a:r>
              <a:rPr lang="en-US" sz="2800" dirty="0"/>
              <a:t>ill replace the </a:t>
            </a:r>
            <a:r>
              <a:rPr lang="en-US" sz="2800" b="1" dirty="0">
                <a:solidFill>
                  <a:srgbClr val="689ED3"/>
                </a:solidFill>
              </a:rPr>
              <a:t>PCL</a:t>
            </a:r>
            <a:r>
              <a:rPr lang="en-US" sz="2800" dirty="0"/>
              <a:t> approach</a:t>
            </a:r>
          </a:p>
          <a:p>
            <a:pPr marL="457200" indent="-457200" fontAlgn="base">
              <a:buFont typeface="Wingdings" panose="05000000000000000000" pitchFamily="2" charset="2"/>
              <a:buChar char="§"/>
            </a:pPr>
            <a:endParaRPr lang="en-US" sz="2800" dirty="0"/>
          </a:p>
        </p:txBody>
      </p:sp>
      <p:pic>
        <p:nvPicPr>
          <p:cNvPr id="3" name="Picture 2">
            <a:extLst>
              <a:ext uri="{FF2B5EF4-FFF2-40B4-BE49-F238E27FC236}">
                <a16:creationId xmlns:a16="http://schemas.microsoft.com/office/drawing/2014/main" id="{97631BA0-3F70-48E5-9324-79AD6A9CEDF1}"/>
              </a:ext>
            </a:extLst>
          </p:cNvPr>
          <p:cNvPicPr>
            <a:picLocks noChangeAspect="1"/>
          </p:cNvPicPr>
          <p:nvPr/>
        </p:nvPicPr>
        <p:blipFill>
          <a:blip r:embed="rId2"/>
          <a:stretch>
            <a:fillRect/>
          </a:stretch>
        </p:blipFill>
        <p:spPr>
          <a:xfrm>
            <a:off x="2720925" y="2931053"/>
            <a:ext cx="6377502" cy="34563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9747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8B7B-CAC4-4423-AC3F-E9E5BB325860}"/>
              </a:ext>
            </a:extLst>
          </p:cNvPr>
          <p:cNvSpPr>
            <a:spLocks noGrp="1"/>
          </p:cNvSpPr>
          <p:nvPr>
            <p:ph type="title"/>
          </p:nvPr>
        </p:nvSpPr>
        <p:spPr/>
        <p:txBody>
          <a:bodyPr/>
          <a:lstStyle/>
          <a:p>
            <a:r>
              <a:rPr lang="it-IT" dirty="0"/>
              <a:t>Xamarin and .NET Standard</a:t>
            </a:r>
            <a:endParaRPr lang="en-US" dirty="0"/>
          </a:p>
        </p:txBody>
      </p:sp>
      <p:sp>
        <p:nvSpPr>
          <p:cNvPr id="4" name="Rectangle 3">
            <a:extLst>
              <a:ext uri="{FF2B5EF4-FFF2-40B4-BE49-F238E27FC236}">
                <a16:creationId xmlns:a16="http://schemas.microsoft.com/office/drawing/2014/main" id="{3A9F8A37-76EC-4B7E-9874-10DD215B960A}"/>
              </a:ext>
            </a:extLst>
          </p:cNvPr>
          <p:cNvSpPr/>
          <p:nvPr/>
        </p:nvSpPr>
        <p:spPr>
          <a:xfrm>
            <a:off x="838200" y="1803191"/>
            <a:ext cx="7829550" cy="1815882"/>
          </a:xfrm>
          <a:prstGeom prst="rect">
            <a:avLst/>
          </a:prstGeom>
        </p:spPr>
        <p:txBody>
          <a:bodyPr wrap="square">
            <a:spAutoFit/>
          </a:bodyPr>
          <a:lstStyle/>
          <a:p>
            <a:pPr marL="457200" indent="-457200" fontAlgn="base">
              <a:buFont typeface="Wingdings" panose="05000000000000000000" pitchFamily="2" charset="2"/>
              <a:buChar char="§"/>
            </a:pPr>
            <a:r>
              <a:rPr lang="it-IT" sz="2800" dirty="0"/>
              <a:t>Supported by </a:t>
            </a:r>
            <a:r>
              <a:rPr lang="it-IT" sz="2800" dirty="0">
                <a:solidFill>
                  <a:srgbClr val="689ED3"/>
                </a:solidFill>
              </a:rPr>
              <a:t>X</a:t>
            </a:r>
            <a:r>
              <a:rPr lang="en-US" sz="2800" dirty="0" err="1">
                <a:solidFill>
                  <a:srgbClr val="689ED3"/>
                </a:solidFill>
              </a:rPr>
              <a:t>amarin.Forms</a:t>
            </a:r>
            <a:endParaRPr lang="en-US" sz="2800" dirty="0">
              <a:solidFill>
                <a:srgbClr val="689ED3"/>
              </a:solidFill>
            </a:endParaRPr>
          </a:p>
          <a:p>
            <a:pPr marL="457200" indent="-457200" fontAlgn="base">
              <a:buFont typeface="Wingdings" panose="05000000000000000000" pitchFamily="2" charset="2"/>
              <a:buChar char="§"/>
            </a:pPr>
            <a:r>
              <a:rPr lang="it-IT" sz="2800" dirty="0"/>
              <a:t>Required by Xamarin.Forms 3.0</a:t>
            </a:r>
            <a:endParaRPr lang="en-US" sz="2800" dirty="0"/>
          </a:p>
          <a:p>
            <a:pPr marL="457200" indent="-457200" fontAlgn="base">
              <a:buFont typeface="Wingdings" panose="05000000000000000000" pitchFamily="2" charset="2"/>
              <a:buChar char="§"/>
            </a:pPr>
            <a:r>
              <a:rPr lang="it-IT" sz="2800" dirty="0"/>
              <a:t>Integration with</a:t>
            </a:r>
            <a:r>
              <a:rPr lang="en-US" sz="2800" dirty="0"/>
              <a:t> </a:t>
            </a:r>
            <a:r>
              <a:rPr lang="en-US" sz="2800" dirty="0">
                <a:solidFill>
                  <a:srgbClr val="689ED3"/>
                </a:solidFill>
              </a:rPr>
              <a:t>NuGet</a:t>
            </a:r>
          </a:p>
          <a:p>
            <a:pPr marL="457200" indent="-457200" fontAlgn="base">
              <a:buFont typeface="Wingdings" panose="05000000000000000000" pitchFamily="2" charset="2"/>
              <a:buChar char="§"/>
            </a:pPr>
            <a:endParaRPr lang="en-US" sz="2800" dirty="0"/>
          </a:p>
        </p:txBody>
      </p:sp>
      <p:pic>
        <p:nvPicPr>
          <p:cNvPr id="6" name="Picture 5">
            <a:extLst>
              <a:ext uri="{FF2B5EF4-FFF2-40B4-BE49-F238E27FC236}">
                <a16:creationId xmlns:a16="http://schemas.microsoft.com/office/drawing/2014/main" id="{C4414DC2-2687-4EDC-8ED9-D7C4E2A04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593" y="3594100"/>
            <a:ext cx="9464513" cy="1728904"/>
          </a:xfrm>
          <a:prstGeom prst="rect">
            <a:avLst/>
          </a:prstGeom>
        </p:spPr>
      </p:pic>
    </p:spTree>
    <p:extLst>
      <p:ext uri="{BB962C8B-B14F-4D97-AF65-F5344CB8AC3E}">
        <p14:creationId xmlns:p14="http://schemas.microsoft.com/office/powerpoint/2010/main" val="263247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8B7B-CAC4-4423-AC3F-E9E5BB325860}"/>
              </a:ext>
            </a:extLst>
          </p:cNvPr>
          <p:cNvSpPr>
            <a:spLocks noGrp="1"/>
          </p:cNvSpPr>
          <p:nvPr>
            <p:ph type="ctrTitle"/>
          </p:nvPr>
        </p:nvSpPr>
        <p:spPr>
          <a:xfrm>
            <a:off x="1524000" y="2975768"/>
            <a:ext cx="9144000" cy="906463"/>
          </a:xfrm>
        </p:spPr>
        <p:txBody>
          <a:bodyPr>
            <a:normAutofit fontScale="90000"/>
          </a:bodyPr>
          <a:lstStyle/>
          <a:p>
            <a:r>
              <a:rPr lang="it-IT" dirty="0"/>
              <a:t>Visual Studio Online (VSTS)</a:t>
            </a:r>
            <a:endParaRPr lang="en-US" dirty="0"/>
          </a:p>
        </p:txBody>
      </p:sp>
    </p:spTree>
    <p:extLst>
      <p:ext uri="{BB962C8B-B14F-4D97-AF65-F5344CB8AC3E}">
        <p14:creationId xmlns:p14="http://schemas.microsoft.com/office/powerpoint/2010/main" val="204522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8B7B-CAC4-4423-AC3F-E9E5BB325860}"/>
              </a:ext>
            </a:extLst>
          </p:cNvPr>
          <p:cNvSpPr>
            <a:spLocks noGrp="1"/>
          </p:cNvSpPr>
          <p:nvPr>
            <p:ph type="title"/>
          </p:nvPr>
        </p:nvSpPr>
        <p:spPr/>
        <p:txBody>
          <a:bodyPr/>
          <a:lstStyle/>
          <a:p>
            <a:r>
              <a:rPr lang="it-IT" dirty="0"/>
              <a:t>Visual Studio Online</a:t>
            </a:r>
            <a:endParaRPr lang="en-US" dirty="0"/>
          </a:p>
        </p:txBody>
      </p:sp>
      <p:sp>
        <p:nvSpPr>
          <p:cNvPr id="4" name="Rectangle 3">
            <a:extLst>
              <a:ext uri="{FF2B5EF4-FFF2-40B4-BE49-F238E27FC236}">
                <a16:creationId xmlns:a16="http://schemas.microsoft.com/office/drawing/2014/main" id="{3A9F8A37-76EC-4B7E-9874-10DD215B960A}"/>
              </a:ext>
            </a:extLst>
          </p:cNvPr>
          <p:cNvSpPr/>
          <p:nvPr/>
        </p:nvSpPr>
        <p:spPr>
          <a:xfrm>
            <a:off x="838200" y="1803191"/>
            <a:ext cx="7829550" cy="3108543"/>
          </a:xfrm>
          <a:prstGeom prst="rect">
            <a:avLst/>
          </a:prstGeom>
        </p:spPr>
        <p:txBody>
          <a:bodyPr wrap="square">
            <a:spAutoFit/>
          </a:bodyPr>
          <a:lstStyle/>
          <a:p>
            <a:pPr marL="457200" indent="-457200" fontAlgn="base">
              <a:buFont typeface="Wingdings" panose="05000000000000000000" pitchFamily="2" charset="2"/>
              <a:buChar char="§"/>
            </a:pPr>
            <a:r>
              <a:rPr lang="it-IT" sz="2800" b="1" dirty="0">
                <a:solidFill>
                  <a:srgbClr val="689ED3"/>
                </a:solidFill>
              </a:rPr>
              <a:t>http://yourname.visualstudio.com</a:t>
            </a:r>
          </a:p>
          <a:p>
            <a:pPr marL="457200" indent="-457200" fontAlgn="base">
              <a:buFont typeface="Wingdings" panose="05000000000000000000" pitchFamily="2" charset="2"/>
              <a:buChar char="§"/>
            </a:pPr>
            <a:r>
              <a:rPr lang="it-IT" sz="2800" dirty="0"/>
              <a:t>Free up to </a:t>
            </a:r>
            <a:r>
              <a:rPr lang="it-IT" sz="2800" b="1" dirty="0">
                <a:solidFill>
                  <a:srgbClr val="689ED3"/>
                </a:solidFill>
              </a:rPr>
              <a:t>5 </a:t>
            </a:r>
            <a:r>
              <a:rPr lang="it-IT" sz="2800" dirty="0"/>
              <a:t>developers</a:t>
            </a:r>
            <a:endParaRPr lang="en-US" sz="2800" dirty="0"/>
          </a:p>
          <a:p>
            <a:pPr marL="457200" indent="-457200" fontAlgn="base">
              <a:buFont typeface="Wingdings" panose="05000000000000000000" pitchFamily="2" charset="2"/>
              <a:buChar char="§"/>
            </a:pPr>
            <a:r>
              <a:rPr lang="it-IT" sz="2800" b="1" dirty="0">
                <a:solidFill>
                  <a:srgbClr val="689ED3"/>
                </a:solidFill>
              </a:rPr>
              <a:t>Compile</a:t>
            </a:r>
            <a:r>
              <a:rPr lang="it-IT" sz="2800" dirty="0"/>
              <a:t> on cloud</a:t>
            </a:r>
          </a:p>
          <a:p>
            <a:pPr marL="457200" indent="-457200" fontAlgn="base">
              <a:buFont typeface="Wingdings" panose="05000000000000000000" pitchFamily="2" charset="2"/>
              <a:buChar char="§"/>
            </a:pPr>
            <a:r>
              <a:rPr lang="it-IT" sz="2800" b="1" dirty="0">
                <a:solidFill>
                  <a:srgbClr val="689ED3"/>
                </a:solidFill>
              </a:rPr>
              <a:t>Build</a:t>
            </a:r>
            <a:r>
              <a:rPr lang="it-IT" sz="2800" dirty="0"/>
              <a:t> on cloud</a:t>
            </a:r>
          </a:p>
          <a:p>
            <a:pPr marL="457200" indent="-457200" fontAlgn="base">
              <a:buFont typeface="Wingdings" panose="05000000000000000000" pitchFamily="2" charset="2"/>
              <a:buChar char="§"/>
            </a:pPr>
            <a:r>
              <a:rPr lang="it-IT" sz="2800" dirty="0"/>
              <a:t>Deployment automation</a:t>
            </a:r>
          </a:p>
          <a:p>
            <a:pPr marL="457200" indent="-457200" fontAlgn="base">
              <a:buFont typeface="Wingdings" panose="05000000000000000000" pitchFamily="2" charset="2"/>
              <a:buChar char="§"/>
            </a:pPr>
            <a:endParaRPr lang="en-US" sz="2800" dirty="0">
              <a:solidFill>
                <a:srgbClr val="689ED3"/>
              </a:solidFill>
            </a:endParaRPr>
          </a:p>
          <a:p>
            <a:pPr marL="457200" indent="-457200" fontAlgn="base">
              <a:buFont typeface="Wingdings" panose="05000000000000000000" pitchFamily="2" charset="2"/>
              <a:buChar char="§"/>
            </a:pPr>
            <a:endParaRPr lang="en-US" sz="2800" dirty="0"/>
          </a:p>
        </p:txBody>
      </p:sp>
    </p:spTree>
    <p:extLst>
      <p:ext uri="{BB962C8B-B14F-4D97-AF65-F5344CB8AC3E}">
        <p14:creationId xmlns:p14="http://schemas.microsoft.com/office/powerpoint/2010/main" val="3385611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8B7B-CAC4-4423-AC3F-E9E5BB325860}"/>
              </a:ext>
            </a:extLst>
          </p:cNvPr>
          <p:cNvSpPr>
            <a:spLocks noGrp="1"/>
          </p:cNvSpPr>
          <p:nvPr>
            <p:ph type="title"/>
          </p:nvPr>
        </p:nvSpPr>
        <p:spPr/>
        <p:txBody>
          <a:bodyPr/>
          <a:lstStyle/>
          <a:p>
            <a:r>
              <a:rPr lang="it-IT" dirty="0"/>
              <a:t>Visual Studio Online</a:t>
            </a:r>
            <a:endParaRPr lang="en-US" dirty="0"/>
          </a:p>
        </p:txBody>
      </p:sp>
      <p:sp>
        <p:nvSpPr>
          <p:cNvPr id="3" name="TextBox 2">
            <a:extLst>
              <a:ext uri="{FF2B5EF4-FFF2-40B4-BE49-F238E27FC236}">
                <a16:creationId xmlns:a16="http://schemas.microsoft.com/office/drawing/2014/main" id="{AD4ECFAB-CDBE-4CAF-B50A-A53DF493BFD6}"/>
              </a:ext>
            </a:extLst>
          </p:cNvPr>
          <p:cNvSpPr txBox="1"/>
          <p:nvPr/>
        </p:nvSpPr>
        <p:spPr>
          <a:xfrm>
            <a:off x="3450609" y="2581800"/>
            <a:ext cx="4602542" cy="584775"/>
          </a:xfrm>
          <a:prstGeom prst="rect">
            <a:avLst/>
          </a:prstGeom>
          <a:noFill/>
        </p:spPr>
        <p:txBody>
          <a:bodyPr wrap="none" rtlCol="0">
            <a:spAutoFit/>
          </a:bodyPr>
          <a:lstStyle/>
          <a:p>
            <a:r>
              <a:rPr lang="it-IT" sz="3200" b="1" dirty="0"/>
              <a:t>Continous Integration (CI)</a:t>
            </a:r>
            <a:endParaRPr lang="en-US" sz="3200" b="1" dirty="0"/>
          </a:p>
        </p:txBody>
      </p:sp>
      <p:sp>
        <p:nvSpPr>
          <p:cNvPr id="7" name="TextBox 6">
            <a:extLst>
              <a:ext uri="{FF2B5EF4-FFF2-40B4-BE49-F238E27FC236}">
                <a16:creationId xmlns:a16="http://schemas.microsoft.com/office/drawing/2014/main" id="{38C5ADD7-E35E-4186-9EF0-FAE63CEC7278}"/>
              </a:ext>
            </a:extLst>
          </p:cNvPr>
          <p:cNvSpPr txBox="1"/>
          <p:nvPr/>
        </p:nvSpPr>
        <p:spPr>
          <a:xfrm>
            <a:off x="3401770" y="4154287"/>
            <a:ext cx="5017720" cy="584775"/>
          </a:xfrm>
          <a:prstGeom prst="rect">
            <a:avLst/>
          </a:prstGeom>
          <a:noFill/>
        </p:spPr>
        <p:txBody>
          <a:bodyPr wrap="none" rtlCol="0">
            <a:spAutoFit/>
          </a:bodyPr>
          <a:lstStyle/>
          <a:p>
            <a:r>
              <a:rPr lang="it-IT" sz="3200" b="1" dirty="0"/>
              <a:t>Continous Deployment (CD)</a:t>
            </a:r>
            <a:endParaRPr lang="en-US" sz="3200" b="1" dirty="0"/>
          </a:p>
        </p:txBody>
      </p:sp>
      <p:sp>
        <p:nvSpPr>
          <p:cNvPr id="5" name="Arrow: Down 4">
            <a:extLst>
              <a:ext uri="{FF2B5EF4-FFF2-40B4-BE49-F238E27FC236}">
                <a16:creationId xmlns:a16="http://schemas.microsoft.com/office/drawing/2014/main" id="{99635A02-1547-4E72-8A31-2CD4F14438DB}"/>
              </a:ext>
            </a:extLst>
          </p:cNvPr>
          <p:cNvSpPr/>
          <p:nvPr/>
        </p:nvSpPr>
        <p:spPr>
          <a:xfrm>
            <a:off x="5383580" y="3409950"/>
            <a:ext cx="527050" cy="584775"/>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Graphic 7" descr="User">
            <a:extLst>
              <a:ext uri="{FF2B5EF4-FFF2-40B4-BE49-F238E27FC236}">
                <a16:creationId xmlns:a16="http://schemas.microsoft.com/office/drawing/2014/main" id="{F96251BE-F82D-4841-B67D-DC17E1B650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690688"/>
            <a:ext cx="1568450" cy="1568450"/>
          </a:xfrm>
          <a:prstGeom prst="rect">
            <a:avLst/>
          </a:prstGeom>
        </p:spPr>
      </p:pic>
      <p:sp>
        <p:nvSpPr>
          <p:cNvPr id="9" name="Arrow: Down 8">
            <a:extLst>
              <a:ext uri="{FF2B5EF4-FFF2-40B4-BE49-F238E27FC236}">
                <a16:creationId xmlns:a16="http://schemas.microsoft.com/office/drawing/2014/main" id="{4453B12F-B9E9-4ADC-A6E1-AE6EBF6CADCF}"/>
              </a:ext>
            </a:extLst>
          </p:cNvPr>
          <p:cNvSpPr/>
          <p:nvPr/>
        </p:nvSpPr>
        <p:spPr>
          <a:xfrm rot="16200000">
            <a:off x="2594967" y="2610662"/>
            <a:ext cx="527050" cy="584775"/>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1EDBF434-847D-4C8C-9612-EC8698B559B1}"/>
              </a:ext>
            </a:extLst>
          </p:cNvPr>
          <p:cNvSpPr txBox="1"/>
          <p:nvPr/>
        </p:nvSpPr>
        <p:spPr>
          <a:xfrm>
            <a:off x="1032359" y="3186933"/>
            <a:ext cx="1180131" cy="369332"/>
          </a:xfrm>
          <a:prstGeom prst="rect">
            <a:avLst/>
          </a:prstGeom>
          <a:noFill/>
        </p:spPr>
        <p:txBody>
          <a:bodyPr wrap="none" rtlCol="0">
            <a:spAutoFit/>
          </a:bodyPr>
          <a:lstStyle/>
          <a:p>
            <a:r>
              <a:rPr lang="it-IT" dirty="0"/>
              <a:t>Developer</a:t>
            </a:r>
            <a:endParaRPr lang="en-US" dirty="0"/>
          </a:p>
        </p:txBody>
      </p:sp>
      <p:sp>
        <p:nvSpPr>
          <p:cNvPr id="13" name="Arrow: Down 12">
            <a:extLst>
              <a:ext uri="{FF2B5EF4-FFF2-40B4-BE49-F238E27FC236}">
                <a16:creationId xmlns:a16="http://schemas.microsoft.com/office/drawing/2014/main" id="{0589C708-6915-4DAE-8FFC-BCACA5E7F257}"/>
              </a:ext>
            </a:extLst>
          </p:cNvPr>
          <p:cNvSpPr/>
          <p:nvPr/>
        </p:nvSpPr>
        <p:spPr>
          <a:xfrm rot="16200000">
            <a:off x="8653222" y="4183149"/>
            <a:ext cx="527050" cy="584775"/>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5" name="Graphic 14" descr="World">
            <a:extLst>
              <a:ext uri="{FF2B5EF4-FFF2-40B4-BE49-F238E27FC236}">
                <a16:creationId xmlns:a16="http://schemas.microsoft.com/office/drawing/2014/main" id="{FF3C705D-3279-48C4-B60F-F0B8EB745A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4700" y="3662449"/>
            <a:ext cx="1568450" cy="1568450"/>
          </a:xfrm>
          <a:prstGeom prst="rect">
            <a:avLst/>
          </a:prstGeom>
        </p:spPr>
      </p:pic>
      <p:sp>
        <p:nvSpPr>
          <p:cNvPr id="16" name="TextBox 15">
            <a:extLst>
              <a:ext uri="{FF2B5EF4-FFF2-40B4-BE49-F238E27FC236}">
                <a16:creationId xmlns:a16="http://schemas.microsoft.com/office/drawing/2014/main" id="{2088B4A8-AC5E-4A37-B9DA-15F9DB0214B3}"/>
              </a:ext>
            </a:extLst>
          </p:cNvPr>
          <p:cNvSpPr txBox="1"/>
          <p:nvPr/>
        </p:nvSpPr>
        <p:spPr>
          <a:xfrm>
            <a:off x="9949429" y="5230899"/>
            <a:ext cx="998991" cy="369332"/>
          </a:xfrm>
          <a:prstGeom prst="rect">
            <a:avLst/>
          </a:prstGeom>
          <a:noFill/>
        </p:spPr>
        <p:txBody>
          <a:bodyPr wrap="none" rtlCol="0">
            <a:spAutoFit/>
          </a:bodyPr>
          <a:lstStyle/>
          <a:p>
            <a:r>
              <a:rPr lang="it-IT" dirty="0"/>
              <a:t>Backend</a:t>
            </a:r>
            <a:endParaRPr lang="en-US" dirty="0"/>
          </a:p>
        </p:txBody>
      </p:sp>
    </p:spTree>
    <p:extLst>
      <p:ext uri="{BB962C8B-B14F-4D97-AF65-F5344CB8AC3E}">
        <p14:creationId xmlns:p14="http://schemas.microsoft.com/office/powerpoint/2010/main" val="302190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8B7B-CAC4-4423-AC3F-E9E5BB325860}"/>
              </a:ext>
            </a:extLst>
          </p:cNvPr>
          <p:cNvSpPr>
            <a:spLocks noGrp="1"/>
          </p:cNvSpPr>
          <p:nvPr>
            <p:ph type="ctrTitle"/>
          </p:nvPr>
        </p:nvSpPr>
        <p:spPr>
          <a:xfrm>
            <a:off x="1524000" y="2975768"/>
            <a:ext cx="9144000" cy="906463"/>
          </a:xfrm>
        </p:spPr>
        <p:txBody>
          <a:bodyPr>
            <a:normAutofit fontScale="90000"/>
          </a:bodyPr>
          <a:lstStyle/>
          <a:p>
            <a:r>
              <a:rPr lang="it-IT" dirty="0"/>
              <a:t>App Center</a:t>
            </a:r>
            <a:endParaRPr lang="en-US" dirty="0"/>
          </a:p>
        </p:txBody>
      </p:sp>
    </p:spTree>
    <p:extLst>
      <p:ext uri="{BB962C8B-B14F-4D97-AF65-F5344CB8AC3E}">
        <p14:creationId xmlns:p14="http://schemas.microsoft.com/office/powerpoint/2010/main" val="1270792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1F8D-0D9A-48DE-9B6B-C8FC0BE79FCD}"/>
              </a:ext>
            </a:extLst>
          </p:cNvPr>
          <p:cNvSpPr>
            <a:spLocks noGrp="1"/>
          </p:cNvSpPr>
          <p:nvPr>
            <p:ph type="title"/>
          </p:nvPr>
        </p:nvSpPr>
        <p:spPr/>
        <p:txBody>
          <a:bodyPr/>
          <a:lstStyle/>
          <a:p>
            <a:r>
              <a:rPr lang="it-IT" dirty="0"/>
              <a:t>App Center</a:t>
            </a:r>
            <a:endParaRPr lang="en-US" dirty="0"/>
          </a:p>
        </p:txBody>
      </p:sp>
      <p:sp>
        <p:nvSpPr>
          <p:cNvPr id="4" name="Rectangle 1">
            <a:extLst>
              <a:ext uri="{FF2B5EF4-FFF2-40B4-BE49-F238E27FC236}">
                <a16:creationId xmlns:a16="http://schemas.microsoft.com/office/drawing/2014/main" id="{1C5717C7-2B6D-4DB3-ADDB-A75EEB77A58D}"/>
              </a:ext>
            </a:extLst>
          </p:cNvPr>
          <p:cNvSpPr>
            <a:spLocks noChangeArrowheads="1"/>
          </p:cNvSpPr>
          <p:nvPr/>
        </p:nvSpPr>
        <p:spPr bwMode="auto">
          <a:xfrm>
            <a:off x="990600" y="1712912"/>
            <a:ext cx="9817099"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689ED3"/>
                </a:solidFill>
                <a:latin typeface="+mn-lt"/>
              </a:rPr>
              <a:t>Build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mn-lt"/>
              </a:rPr>
              <a:t>Create an installable app package automatically with every push to your repository. Supports GitHub, or Git repos on Bitbucket and Visual Studio Team Services (VSTS).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689ED3"/>
                </a:solidFill>
                <a:latin typeface="+mn-lt"/>
              </a:rPr>
              <a:t>Test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mn-lt"/>
              </a:rPr>
              <a:t>Run your tests on more than 400 unique device configurations. Tests can be written for iOS and Android apps with </a:t>
            </a:r>
            <a:r>
              <a:rPr lang="en-US" altLang="en-US" sz="2400" dirty="0" err="1">
                <a:latin typeface="+mn-lt"/>
              </a:rPr>
              <a:t>Xamarin.UITest</a:t>
            </a:r>
            <a:r>
              <a:rPr lang="en-US" altLang="en-US" sz="2400" dirty="0">
                <a:latin typeface="+mn-lt"/>
              </a:rPr>
              <a:t>, Appium</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689ED3"/>
                </a:solidFill>
                <a:latin typeface="+mn-lt"/>
              </a:rPr>
              <a:t>Distribute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mn-lt"/>
              </a:rPr>
              <a:t>Users can install the app via email distribution lists for testing</a:t>
            </a:r>
            <a:endParaRPr kumimoji="0" lang="en-US" altLang="en-US" sz="2000" b="0" i="0" u="none" strike="noStrike" cap="none" normalizeH="0" baseline="0" dirty="0">
              <a:ln>
                <a:noFill/>
              </a:ln>
              <a:effectLst/>
              <a:latin typeface="segoe-ui_normal"/>
            </a:endParaRPr>
          </a:p>
        </p:txBody>
      </p:sp>
      <p:sp>
        <p:nvSpPr>
          <p:cNvPr id="6" name="AutoShape 3" descr="https://docs.microsoft.com/media/landing/mobile-center/test.svg">
            <a:hlinkClick r:id="rId2"/>
            <a:extLst>
              <a:ext uri="{FF2B5EF4-FFF2-40B4-BE49-F238E27FC236}">
                <a16:creationId xmlns:a16="http://schemas.microsoft.com/office/drawing/2014/main" id="{9A49EE06-F040-440F-942A-9B2D5BCA1370}"/>
              </a:ext>
            </a:extLst>
          </p:cNvPr>
          <p:cNvSpPr>
            <a:spLocks noChangeAspect="1" noChangeArrowheads="1"/>
          </p:cNvSpPr>
          <p:nvPr/>
        </p:nvSpPr>
        <p:spPr bwMode="auto">
          <a:xfrm>
            <a:off x="990600" y="2663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https://docs.microsoft.com/media/landing/mobile-center/crashes.svg">
            <a:hlinkClick r:id="rId3"/>
            <a:extLst>
              <a:ext uri="{FF2B5EF4-FFF2-40B4-BE49-F238E27FC236}">
                <a16:creationId xmlns:a16="http://schemas.microsoft.com/office/drawing/2014/main" id="{B26297C3-2A66-434F-A2F5-4DD701108316}"/>
              </a:ext>
            </a:extLst>
          </p:cNvPr>
          <p:cNvSpPr>
            <a:spLocks noChangeAspect="1" noChangeArrowheads="1"/>
          </p:cNvSpPr>
          <p:nvPr/>
        </p:nvSpPr>
        <p:spPr bwMode="auto">
          <a:xfrm>
            <a:off x="990600" y="4064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docs.microsoft.com/media/landing/mobile-center/analytics.svg">
            <a:hlinkClick r:id="rId4"/>
            <a:extLst>
              <a:ext uri="{FF2B5EF4-FFF2-40B4-BE49-F238E27FC236}">
                <a16:creationId xmlns:a16="http://schemas.microsoft.com/office/drawing/2014/main" id="{2435D397-D20D-4A1B-A898-D8D4DCE6FC52}"/>
              </a:ext>
            </a:extLst>
          </p:cNvPr>
          <p:cNvSpPr>
            <a:spLocks noChangeAspect="1" noChangeArrowheads="1"/>
          </p:cNvSpPr>
          <p:nvPr/>
        </p:nvSpPr>
        <p:spPr bwMode="auto">
          <a:xfrm>
            <a:off x="990600" y="4840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https://docs.microsoft.com/media/landing/mobile-center/push-notification.svg">
            <a:hlinkClick r:id="rId5"/>
            <a:extLst>
              <a:ext uri="{FF2B5EF4-FFF2-40B4-BE49-F238E27FC236}">
                <a16:creationId xmlns:a16="http://schemas.microsoft.com/office/drawing/2014/main" id="{5344E5A5-5344-4E23-B188-AE98DB6F109A}"/>
              </a:ext>
            </a:extLst>
          </p:cNvPr>
          <p:cNvSpPr>
            <a:spLocks noChangeAspect="1" noChangeArrowheads="1"/>
          </p:cNvSpPr>
          <p:nvPr/>
        </p:nvSpPr>
        <p:spPr bwMode="auto">
          <a:xfrm>
            <a:off x="990600" y="5616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8219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1F8D-0D9A-48DE-9B6B-C8FC0BE79FCD}"/>
              </a:ext>
            </a:extLst>
          </p:cNvPr>
          <p:cNvSpPr>
            <a:spLocks noGrp="1"/>
          </p:cNvSpPr>
          <p:nvPr>
            <p:ph type="title"/>
          </p:nvPr>
        </p:nvSpPr>
        <p:spPr/>
        <p:txBody>
          <a:bodyPr/>
          <a:lstStyle/>
          <a:p>
            <a:r>
              <a:rPr lang="it-IT" dirty="0"/>
              <a:t>App Center</a:t>
            </a:r>
            <a:endParaRPr lang="en-US" dirty="0"/>
          </a:p>
        </p:txBody>
      </p:sp>
      <p:sp>
        <p:nvSpPr>
          <p:cNvPr id="6" name="AutoShape 3" descr="https://docs.microsoft.com/media/landing/mobile-center/test.svg">
            <a:hlinkClick r:id="rId2"/>
            <a:extLst>
              <a:ext uri="{FF2B5EF4-FFF2-40B4-BE49-F238E27FC236}">
                <a16:creationId xmlns:a16="http://schemas.microsoft.com/office/drawing/2014/main" id="{9A49EE06-F040-440F-942A-9B2D5BCA1370}"/>
              </a:ext>
            </a:extLst>
          </p:cNvPr>
          <p:cNvSpPr>
            <a:spLocks noChangeAspect="1" noChangeArrowheads="1"/>
          </p:cNvSpPr>
          <p:nvPr/>
        </p:nvSpPr>
        <p:spPr bwMode="auto">
          <a:xfrm>
            <a:off x="990600" y="2663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https://docs.microsoft.com/media/landing/mobile-center/crashes.svg">
            <a:hlinkClick r:id="rId3"/>
            <a:extLst>
              <a:ext uri="{FF2B5EF4-FFF2-40B4-BE49-F238E27FC236}">
                <a16:creationId xmlns:a16="http://schemas.microsoft.com/office/drawing/2014/main" id="{B26297C3-2A66-434F-A2F5-4DD701108316}"/>
              </a:ext>
            </a:extLst>
          </p:cNvPr>
          <p:cNvSpPr>
            <a:spLocks noChangeAspect="1" noChangeArrowheads="1"/>
          </p:cNvSpPr>
          <p:nvPr/>
        </p:nvSpPr>
        <p:spPr bwMode="auto">
          <a:xfrm>
            <a:off x="990600" y="4064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docs.microsoft.com/media/landing/mobile-center/analytics.svg">
            <a:hlinkClick r:id="rId4"/>
            <a:extLst>
              <a:ext uri="{FF2B5EF4-FFF2-40B4-BE49-F238E27FC236}">
                <a16:creationId xmlns:a16="http://schemas.microsoft.com/office/drawing/2014/main" id="{2435D397-D20D-4A1B-A898-D8D4DCE6FC52}"/>
              </a:ext>
            </a:extLst>
          </p:cNvPr>
          <p:cNvSpPr>
            <a:spLocks noChangeAspect="1" noChangeArrowheads="1"/>
          </p:cNvSpPr>
          <p:nvPr/>
        </p:nvSpPr>
        <p:spPr bwMode="auto">
          <a:xfrm>
            <a:off x="990600" y="4840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https://docs.microsoft.com/media/landing/mobile-center/push-notification.svg">
            <a:hlinkClick r:id="rId5"/>
            <a:extLst>
              <a:ext uri="{FF2B5EF4-FFF2-40B4-BE49-F238E27FC236}">
                <a16:creationId xmlns:a16="http://schemas.microsoft.com/office/drawing/2014/main" id="{5344E5A5-5344-4E23-B188-AE98DB6F109A}"/>
              </a:ext>
            </a:extLst>
          </p:cNvPr>
          <p:cNvSpPr>
            <a:spLocks noChangeAspect="1" noChangeArrowheads="1"/>
          </p:cNvSpPr>
          <p:nvPr/>
        </p:nvSpPr>
        <p:spPr bwMode="auto">
          <a:xfrm>
            <a:off x="990600" y="5616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717DB5E5-E25C-45BA-9F94-3F1DCFA7A763}"/>
              </a:ext>
            </a:extLst>
          </p:cNvPr>
          <p:cNvSpPr/>
          <p:nvPr/>
        </p:nvSpPr>
        <p:spPr>
          <a:xfrm>
            <a:off x="838200" y="1576140"/>
            <a:ext cx="10839450" cy="4154984"/>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689ED3"/>
                </a:solidFill>
              </a:rPr>
              <a:t>Crashes</a:t>
            </a:r>
          </a:p>
          <a:p>
            <a:pPr lvl="0" eaLnBrk="0" fontAlgn="base" hangingPunct="0">
              <a:spcBef>
                <a:spcPct val="0"/>
              </a:spcBef>
              <a:spcAft>
                <a:spcPct val="0"/>
              </a:spcAft>
            </a:pPr>
            <a:r>
              <a:rPr lang="en-US" altLang="en-US" sz="2400" dirty="0"/>
              <a:t>Collect crashes from all devices, prioritize them based on the number of users seeing the crash, and get the full stack traces to help you fix them.</a:t>
            </a:r>
          </a:p>
          <a:p>
            <a:pPr lvl="0"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sz="2400" b="1" dirty="0">
                <a:solidFill>
                  <a:srgbClr val="689ED3"/>
                </a:solidFill>
              </a:rPr>
              <a:t>Analytics</a:t>
            </a:r>
          </a:p>
          <a:p>
            <a:pPr lvl="0" eaLnBrk="0" fontAlgn="base" hangingPunct="0">
              <a:spcBef>
                <a:spcPct val="0"/>
              </a:spcBef>
              <a:spcAft>
                <a:spcPct val="0"/>
              </a:spcAft>
            </a:pPr>
            <a:r>
              <a:rPr lang="en-US" altLang="en-US" sz="2400" dirty="0"/>
              <a:t>Get information about the number of daily, weekly, and monthly users, session duration, the top devices and more.</a:t>
            </a:r>
          </a:p>
          <a:p>
            <a:pPr lvl="0"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sz="2400" b="1" dirty="0">
                <a:solidFill>
                  <a:srgbClr val="689ED3"/>
                </a:solidFill>
              </a:rPr>
              <a:t>Push Notifications</a:t>
            </a:r>
          </a:p>
          <a:p>
            <a:pPr lvl="0" eaLnBrk="0" fontAlgn="base" hangingPunct="0">
              <a:spcBef>
                <a:spcPct val="0"/>
              </a:spcBef>
              <a:spcAft>
                <a:spcPct val="0"/>
              </a:spcAft>
            </a:pPr>
            <a:r>
              <a:rPr lang="en-US" altLang="en-US" sz="2400" dirty="0"/>
              <a:t>Engage your users by sending them targeted messages to specific sets of users at exactly the right time.</a:t>
            </a:r>
          </a:p>
        </p:txBody>
      </p:sp>
    </p:spTree>
    <p:extLst>
      <p:ext uri="{BB962C8B-B14F-4D97-AF65-F5344CB8AC3E}">
        <p14:creationId xmlns:p14="http://schemas.microsoft.com/office/powerpoint/2010/main" val="2524573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1F8D-0D9A-48DE-9B6B-C8FC0BE79FCD}"/>
              </a:ext>
            </a:extLst>
          </p:cNvPr>
          <p:cNvSpPr>
            <a:spLocks noGrp="1"/>
          </p:cNvSpPr>
          <p:nvPr>
            <p:ph type="title"/>
          </p:nvPr>
        </p:nvSpPr>
        <p:spPr/>
        <p:txBody>
          <a:bodyPr/>
          <a:lstStyle/>
          <a:p>
            <a:r>
              <a:rPr lang="it-IT" dirty="0"/>
              <a:t>App Center – Test on real Devices</a:t>
            </a:r>
            <a:endParaRPr lang="en-US" dirty="0"/>
          </a:p>
        </p:txBody>
      </p:sp>
      <p:sp>
        <p:nvSpPr>
          <p:cNvPr id="6" name="AutoShape 3" descr="https://docs.microsoft.com/media/landing/mobile-center/test.svg">
            <a:hlinkClick r:id="rId2"/>
            <a:extLst>
              <a:ext uri="{FF2B5EF4-FFF2-40B4-BE49-F238E27FC236}">
                <a16:creationId xmlns:a16="http://schemas.microsoft.com/office/drawing/2014/main" id="{9A49EE06-F040-440F-942A-9B2D5BCA1370}"/>
              </a:ext>
            </a:extLst>
          </p:cNvPr>
          <p:cNvSpPr>
            <a:spLocks noChangeAspect="1" noChangeArrowheads="1"/>
          </p:cNvSpPr>
          <p:nvPr/>
        </p:nvSpPr>
        <p:spPr bwMode="auto">
          <a:xfrm>
            <a:off x="990600" y="2663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https://docs.microsoft.com/media/landing/mobile-center/crashes.svg">
            <a:hlinkClick r:id="rId3"/>
            <a:extLst>
              <a:ext uri="{FF2B5EF4-FFF2-40B4-BE49-F238E27FC236}">
                <a16:creationId xmlns:a16="http://schemas.microsoft.com/office/drawing/2014/main" id="{B26297C3-2A66-434F-A2F5-4DD701108316}"/>
              </a:ext>
            </a:extLst>
          </p:cNvPr>
          <p:cNvSpPr>
            <a:spLocks noChangeAspect="1" noChangeArrowheads="1"/>
          </p:cNvSpPr>
          <p:nvPr/>
        </p:nvSpPr>
        <p:spPr bwMode="auto">
          <a:xfrm>
            <a:off x="990600" y="4064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docs.microsoft.com/media/landing/mobile-center/analytics.svg">
            <a:hlinkClick r:id="rId4"/>
            <a:extLst>
              <a:ext uri="{FF2B5EF4-FFF2-40B4-BE49-F238E27FC236}">
                <a16:creationId xmlns:a16="http://schemas.microsoft.com/office/drawing/2014/main" id="{2435D397-D20D-4A1B-A898-D8D4DCE6FC52}"/>
              </a:ext>
            </a:extLst>
          </p:cNvPr>
          <p:cNvSpPr>
            <a:spLocks noChangeAspect="1" noChangeArrowheads="1"/>
          </p:cNvSpPr>
          <p:nvPr/>
        </p:nvSpPr>
        <p:spPr bwMode="auto">
          <a:xfrm>
            <a:off x="990600" y="4840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https://docs.microsoft.com/media/landing/mobile-center/push-notification.svg">
            <a:hlinkClick r:id="rId5"/>
            <a:extLst>
              <a:ext uri="{FF2B5EF4-FFF2-40B4-BE49-F238E27FC236}">
                <a16:creationId xmlns:a16="http://schemas.microsoft.com/office/drawing/2014/main" id="{5344E5A5-5344-4E23-B188-AE98DB6F109A}"/>
              </a:ext>
            </a:extLst>
          </p:cNvPr>
          <p:cNvSpPr>
            <a:spLocks noChangeAspect="1" noChangeArrowheads="1"/>
          </p:cNvSpPr>
          <p:nvPr/>
        </p:nvSpPr>
        <p:spPr bwMode="auto">
          <a:xfrm>
            <a:off x="990600" y="5616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2EE4439F-795F-4614-BB60-26E702337C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4800" y="1639615"/>
            <a:ext cx="8693150" cy="4848769"/>
          </a:xfrm>
          <a:prstGeom prst="rect">
            <a:avLst/>
          </a:prstGeom>
        </p:spPr>
      </p:pic>
    </p:spTree>
    <p:extLst>
      <p:ext uri="{BB962C8B-B14F-4D97-AF65-F5344CB8AC3E}">
        <p14:creationId xmlns:p14="http://schemas.microsoft.com/office/powerpoint/2010/main" val="141049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1F8D-0D9A-48DE-9B6B-C8FC0BE79FCD}"/>
              </a:ext>
            </a:extLst>
          </p:cNvPr>
          <p:cNvSpPr>
            <a:spLocks noGrp="1"/>
          </p:cNvSpPr>
          <p:nvPr>
            <p:ph type="title"/>
          </p:nvPr>
        </p:nvSpPr>
        <p:spPr/>
        <p:txBody>
          <a:bodyPr/>
          <a:lstStyle/>
          <a:p>
            <a:r>
              <a:rPr lang="it-IT" dirty="0"/>
              <a:t>App Center – Crash analytics</a:t>
            </a:r>
            <a:endParaRPr lang="en-US" dirty="0"/>
          </a:p>
        </p:txBody>
      </p:sp>
      <p:sp>
        <p:nvSpPr>
          <p:cNvPr id="6" name="AutoShape 3" descr="https://docs.microsoft.com/media/landing/mobile-center/test.svg">
            <a:hlinkClick r:id="rId2"/>
            <a:extLst>
              <a:ext uri="{FF2B5EF4-FFF2-40B4-BE49-F238E27FC236}">
                <a16:creationId xmlns:a16="http://schemas.microsoft.com/office/drawing/2014/main" id="{9A49EE06-F040-440F-942A-9B2D5BCA1370}"/>
              </a:ext>
            </a:extLst>
          </p:cNvPr>
          <p:cNvSpPr>
            <a:spLocks noChangeAspect="1" noChangeArrowheads="1"/>
          </p:cNvSpPr>
          <p:nvPr/>
        </p:nvSpPr>
        <p:spPr bwMode="auto">
          <a:xfrm>
            <a:off x="990600" y="2663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https://docs.microsoft.com/media/landing/mobile-center/crashes.svg">
            <a:hlinkClick r:id="rId3"/>
            <a:extLst>
              <a:ext uri="{FF2B5EF4-FFF2-40B4-BE49-F238E27FC236}">
                <a16:creationId xmlns:a16="http://schemas.microsoft.com/office/drawing/2014/main" id="{B26297C3-2A66-434F-A2F5-4DD701108316}"/>
              </a:ext>
            </a:extLst>
          </p:cNvPr>
          <p:cNvSpPr>
            <a:spLocks noChangeAspect="1" noChangeArrowheads="1"/>
          </p:cNvSpPr>
          <p:nvPr/>
        </p:nvSpPr>
        <p:spPr bwMode="auto">
          <a:xfrm>
            <a:off x="990600" y="4064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docs.microsoft.com/media/landing/mobile-center/analytics.svg">
            <a:hlinkClick r:id="rId4"/>
            <a:extLst>
              <a:ext uri="{FF2B5EF4-FFF2-40B4-BE49-F238E27FC236}">
                <a16:creationId xmlns:a16="http://schemas.microsoft.com/office/drawing/2014/main" id="{2435D397-D20D-4A1B-A898-D8D4DCE6FC52}"/>
              </a:ext>
            </a:extLst>
          </p:cNvPr>
          <p:cNvSpPr>
            <a:spLocks noChangeAspect="1" noChangeArrowheads="1"/>
          </p:cNvSpPr>
          <p:nvPr/>
        </p:nvSpPr>
        <p:spPr bwMode="auto">
          <a:xfrm>
            <a:off x="990600" y="4840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https://docs.microsoft.com/media/landing/mobile-center/push-notification.svg">
            <a:hlinkClick r:id="rId5"/>
            <a:extLst>
              <a:ext uri="{FF2B5EF4-FFF2-40B4-BE49-F238E27FC236}">
                <a16:creationId xmlns:a16="http://schemas.microsoft.com/office/drawing/2014/main" id="{5344E5A5-5344-4E23-B188-AE98DB6F109A}"/>
              </a:ext>
            </a:extLst>
          </p:cNvPr>
          <p:cNvSpPr>
            <a:spLocks noChangeAspect="1" noChangeArrowheads="1"/>
          </p:cNvSpPr>
          <p:nvPr/>
        </p:nvSpPr>
        <p:spPr bwMode="auto">
          <a:xfrm>
            <a:off x="990600" y="5616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684189E1-619B-41B4-A550-AD289F6B48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9728" y="1436688"/>
            <a:ext cx="9212544" cy="5138471"/>
          </a:xfrm>
          <a:prstGeom prst="rect">
            <a:avLst/>
          </a:prstGeom>
        </p:spPr>
      </p:pic>
    </p:spTree>
    <p:extLst>
      <p:ext uri="{BB962C8B-B14F-4D97-AF65-F5344CB8AC3E}">
        <p14:creationId xmlns:p14="http://schemas.microsoft.com/office/powerpoint/2010/main" val="109588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8B7B-CAC4-4423-AC3F-E9E5BB325860}"/>
              </a:ext>
            </a:extLst>
          </p:cNvPr>
          <p:cNvSpPr>
            <a:spLocks noGrp="1"/>
          </p:cNvSpPr>
          <p:nvPr>
            <p:ph type="ctrTitle"/>
          </p:nvPr>
        </p:nvSpPr>
        <p:spPr>
          <a:xfrm>
            <a:off x="415159" y="285120"/>
            <a:ext cx="11361682" cy="906463"/>
          </a:xfrm>
        </p:spPr>
        <p:txBody>
          <a:bodyPr>
            <a:normAutofit/>
          </a:bodyPr>
          <a:lstStyle/>
          <a:p>
            <a:r>
              <a:rPr lang="it-IT" sz="4400" b="1" dirty="0"/>
              <a:t>Microsoft OCP </a:t>
            </a:r>
            <a:r>
              <a:rPr lang="it-IT" sz="4400" dirty="0"/>
              <a:t>- One Commercial Partner</a:t>
            </a:r>
            <a:endParaRPr lang="en-US" sz="4400" dirty="0"/>
          </a:p>
        </p:txBody>
      </p:sp>
      <p:sp>
        <p:nvSpPr>
          <p:cNvPr id="3" name="TextBox 2">
            <a:extLst>
              <a:ext uri="{FF2B5EF4-FFF2-40B4-BE49-F238E27FC236}">
                <a16:creationId xmlns:a16="http://schemas.microsoft.com/office/drawing/2014/main" id="{4036D63F-9B44-4B91-B79D-1D666BBCC164}"/>
              </a:ext>
            </a:extLst>
          </p:cNvPr>
          <p:cNvSpPr txBox="1"/>
          <p:nvPr/>
        </p:nvSpPr>
        <p:spPr>
          <a:xfrm>
            <a:off x="1177158" y="2367171"/>
            <a:ext cx="3459601" cy="2123658"/>
          </a:xfrm>
          <a:prstGeom prst="rect">
            <a:avLst/>
          </a:prstGeom>
          <a:noFill/>
        </p:spPr>
        <p:txBody>
          <a:bodyPr wrap="none" rtlCol="0">
            <a:spAutoFit/>
          </a:bodyPr>
          <a:lstStyle/>
          <a:p>
            <a:pPr marL="742950" indent="-742950">
              <a:buFont typeface="+mj-lt"/>
              <a:buAutoNum type="arabicPeriod"/>
            </a:pPr>
            <a:r>
              <a:rPr lang="it-IT" sz="4400" dirty="0"/>
              <a:t>Build-With</a:t>
            </a:r>
          </a:p>
          <a:p>
            <a:pPr marL="742950" indent="-742950">
              <a:buFont typeface="+mj-lt"/>
              <a:buAutoNum type="arabicPeriod"/>
            </a:pPr>
            <a:r>
              <a:rPr lang="it-IT" sz="4400" dirty="0"/>
              <a:t>Marketing </a:t>
            </a:r>
          </a:p>
          <a:p>
            <a:pPr marL="742950" indent="-742950">
              <a:buFont typeface="+mj-lt"/>
              <a:buAutoNum type="arabicPeriod"/>
            </a:pPr>
            <a:r>
              <a:rPr lang="it-IT" sz="4400" dirty="0"/>
              <a:t>Co-Sell</a:t>
            </a:r>
            <a:endParaRPr lang="en-US" sz="4400" dirty="0"/>
          </a:p>
        </p:txBody>
      </p:sp>
      <p:pic>
        <p:nvPicPr>
          <p:cNvPr id="5" name="Graphic 4">
            <a:extLst>
              <a:ext uri="{FF2B5EF4-FFF2-40B4-BE49-F238E27FC236}">
                <a16:creationId xmlns:a16="http://schemas.microsoft.com/office/drawing/2014/main" id="{D3583E10-6EA7-461A-AA03-C28115E282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2847" y="2517502"/>
            <a:ext cx="5904589" cy="1715485"/>
          </a:xfrm>
          <a:prstGeom prst="rect">
            <a:avLst/>
          </a:prstGeom>
        </p:spPr>
      </p:pic>
    </p:spTree>
    <p:extLst>
      <p:ext uri="{BB962C8B-B14F-4D97-AF65-F5344CB8AC3E}">
        <p14:creationId xmlns:p14="http://schemas.microsoft.com/office/powerpoint/2010/main" val="1207875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1F8D-0D9A-48DE-9B6B-C8FC0BE79FCD}"/>
              </a:ext>
            </a:extLst>
          </p:cNvPr>
          <p:cNvSpPr>
            <a:spLocks noGrp="1"/>
          </p:cNvSpPr>
          <p:nvPr>
            <p:ph type="title"/>
          </p:nvPr>
        </p:nvSpPr>
        <p:spPr/>
        <p:txBody>
          <a:bodyPr/>
          <a:lstStyle/>
          <a:p>
            <a:r>
              <a:rPr lang="it-IT" dirty="0"/>
              <a:t>App Center</a:t>
            </a:r>
            <a:endParaRPr lang="en-US" dirty="0"/>
          </a:p>
        </p:txBody>
      </p:sp>
      <p:sp>
        <p:nvSpPr>
          <p:cNvPr id="4" name="Rectangle 1">
            <a:extLst>
              <a:ext uri="{FF2B5EF4-FFF2-40B4-BE49-F238E27FC236}">
                <a16:creationId xmlns:a16="http://schemas.microsoft.com/office/drawing/2014/main" id="{1C5717C7-2B6D-4DB3-ADDB-A75EEB77A58D}"/>
              </a:ext>
            </a:extLst>
          </p:cNvPr>
          <p:cNvSpPr>
            <a:spLocks noChangeArrowheads="1"/>
          </p:cNvSpPr>
          <p:nvPr/>
        </p:nvSpPr>
        <p:spPr bwMode="auto">
          <a:xfrm>
            <a:off x="1079500" y="2968625"/>
            <a:ext cx="98170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5400" dirty="0">
                <a:solidFill>
                  <a:srgbClr val="689ED3"/>
                </a:solidFill>
                <a:latin typeface="segoe-ui_normal"/>
              </a:rPr>
              <a:t>https://appcenter.ms </a:t>
            </a:r>
            <a:endParaRPr kumimoji="0" lang="en-US" altLang="en-US" sz="5400" i="0" u="none" strike="noStrike" cap="none" normalizeH="0" baseline="0" dirty="0">
              <a:ln>
                <a:noFill/>
              </a:ln>
              <a:solidFill>
                <a:srgbClr val="689ED3"/>
              </a:solidFill>
              <a:effectLst/>
              <a:latin typeface="segoe-ui_normal"/>
            </a:endParaRPr>
          </a:p>
        </p:txBody>
      </p:sp>
      <p:sp>
        <p:nvSpPr>
          <p:cNvPr id="6" name="AutoShape 3" descr="https://docs.microsoft.com/media/landing/mobile-center/test.svg">
            <a:hlinkClick r:id="rId2"/>
            <a:extLst>
              <a:ext uri="{FF2B5EF4-FFF2-40B4-BE49-F238E27FC236}">
                <a16:creationId xmlns:a16="http://schemas.microsoft.com/office/drawing/2014/main" id="{9A49EE06-F040-440F-942A-9B2D5BCA1370}"/>
              </a:ext>
            </a:extLst>
          </p:cNvPr>
          <p:cNvSpPr>
            <a:spLocks noChangeAspect="1" noChangeArrowheads="1"/>
          </p:cNvSpPr>
          <p:nvPr/>
        </p:nvSpPr>
        <p:spPr bwMode="auto">
          <a:xfrm>
            <a:off x="990600" y="2663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https://docs.microsoft.com/media/landing/mobile-center/crashes.svg">
            <a:hlinkClick r:id="rId3"/>
            <a:extLst>
              <a:ext uri="{FF2B5EF4-FFF2-40B4-BE49-F238E27FC236}">
                <a16:creationId xmlns:a16="http://schemas.microsoft.com/office/drawing/2014/main" id="{B26297C3-2A66-434F-A2F5-4DD701108316}"/>
              </a:ext>
            </a:extLst>
          </p:cNvPr>
          <p:cNvSpPr>
            <a:spLocks noChangeAspect="1" noChangeArrowheads="1"/>
          </p:cNvSpPr>
          <p:nvPr/>
        </p:nvSpPr>
        <p:spPr bwMode="auto">
          <a:xfrm>
            <a:off x="990600" y="4064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docs.microsoft.com/media/landing/mobile-center/analytics.svg">
            <a:hlinkClick r:id="rId4"/>
            <a:extLst>
              <a:ext uri="{FF2B5EF4-FFF2-40B4-BE49-F238E27FC236}">
                <a16:creationId xmlns:a16="http://schemas.microsoft.com/office/drawing/2014/main" id="{2435D397-D20D-4A1B-A898-D8D4DCE6FC52}"/>
              </a:ext>
            </a:extLst>
          </p:cNvPr>
          <p:cNvSpPr>
            <a:spLocks noChangeAspect="1" noChangeArrowheads="1"/>
          </p:cNvSpPr>
          <p:nvPr/>
        </p:nvSpPr>
        <p:spPr bwMode="auto">
          <a:xfrm>
            <a:off x="990600" y="4840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https://docs.microsoft.com/media/landing/mobile-center/push-notification.svg">
            <a:hlinkClick r:id="rId5"/>
            <a:extLst>
              <a:ext uri="{FF2B5EF4-FFF2-40B4-BE49-F238E27FC236}">
                <a16:creationId xmlns:a16="http://schemas.microsoft.com/office/drawing/2014/main" id="{5344E5A5-5344-4E23-B188-AE98DB6F109A}"/>
              </a:ext>
            </a:extLst>
          </p:cNvPr>
          <p:cNvSpPr>
            <a:spLocks noChangeAspect="1" noChangeArrowheads="1"/>
          </p:cNvSpPr>
          <p:nvPr/>
        </p:nvSpPr>
        <p:spPr bwMode="auto">
          <a:xfrm>
            <a:off x="990600" y="5616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90195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89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8B7B-CAC4-4423-AC3F-E9E5BB325860}"/>
              </a:ext>
            </a:extLst>
          </p:cNvPr>
          <p:cNvSpPr>
            <a:spLocks noGrp="1"/>
          </p:cNvSpPr>
          <p:nvPr>
            <p:ph type="title"/>
          </p:nvPr>
        </p:nvSpPr>
        <p:spPr/>
        <p:txBody>
          <a:bodyPr/>
          <a:lstStyle/>
          <a:p>
            <a:r>
              <a:rPr lang="it-IT" dirty="0"/>
              <a:t>Agenda</a:t>
            </a:r>
            <a:endParaRPr lang="en-US" dirty="0"/>
          </a:p>
        </p:txBody>
      </p:sp>
      <p:sp>
        <p:nvSpPr>
          <p:cNvPr id="3" name="Content Placeholder 2">
            <a:extLst>
              <a:ext uri="{FF2B5EF4-FFF2-40B4-BE49-F238E27FC236}">
                <a16:creationId xmlns:a16="http://schemas.microsoft.com/office/drawing/2014/main" id="{FDE785A2-EB86-458C-BF08-3BCE01E16EA4}"/>
              </a:ext>
            </a:extLst>
          </p:cNvPr>
          <p:cNvSpPr>
            <a:spLocks noGrp="1"/>
          </p:cNvSpPr>
          <p:nvPr>
            <p:ph idx="1"/>
          </p:nvPr>
        </p:nvSpPr>
        <p:spPr/>
        <p:txBody>
          <a:bodyPr/>
          <a:lstStyle/>
          <a:p>
            <a:pPr marL="514350" indent="-514350">
              <a:buFont typeface="+mj-lt"/>
              <a:buAutoNum type="arabicPeriod"/>
            </a:pPr>
            <a:r>
              <a:rPr lang="it-IT" dirty="0"/>
              <a:t>.NET Standard</a:t>
            </a:r>
          </a:p>
          <a:p>
            <a:pPr marL="514350" indent="-514350">
              <a:buFont typeface="+mj-lt"/>
              <a:buAutoNum type="arabicPeriod"/>
            </a:pPr>
            <a:r>
              <a:rPr lang="it-IT" dirty="0"/>
              <a:t>Xamarin and .NET Standard</a:t>
            </a:r>
          </a:p>
          <a:p>
            <a:pPr marL="514350" indent="-514350">
              <a:buFont typeface="+mj-lt"/>
              <a:buAutoNum type="arabicPeriod"/>
            </a:pPr>
            <a:r>
              <a:rPr lang="it-IT" dirty="0"/>
              <a:t>Visual Studio Online</a:t>
            </a:r>
          </a:p>
          <a:p>
            <a:pPr marL="514350" indent="-514350">
              <a:buFont typeface="+mj-lt"/>
              <a:buAutoNum type="arabicPeriod"/>
            </a:pPr>
            <a:r>
              <a:rPr lang="it-IT" dirty="0"/>
              <a:t>App Center</a:t>
            </a:r>
            <a:endParaRPr lang="en-US" dirty="0"/>
          </a:p>
        </p:txBody>
      </p:sp>
    </p:spTree>
    <p:extLst>
      <p:ext uri="{BB962C8B-B14F-4D97-AF65-F5344CB8AC3E}">
        <p14:creationId xmlns:p14="http://schemas.microsoft.com/office/powerpoint/2010/main" val="375981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8B7B-CAC4-4423-AC3F-E9E5BB325860}"/>
              </a:ext>
            </a:extLst>
          </p:cNvPr>
          <p:cNvSpPr>
            <a:spLocks noGrp="1"/>
          </p:cNvSpPr>
          <p:nvPr>
            <p:ph type="ctrTitle"/>
          </p:nvPr>
        </p:nvSpPr>
        <p:spPr>
          <a:xfrm>
            <a:off x="1524000" y="2975768"/>
            <a:ext cx="9144000" cy="906463"/>
          </a:xfrm>
        </p:spPr>
        <p:txBody>
          <a:bodyPr>
            <a:normAutofit fontScale="90000"/>
          </a:bodyPr>
          <a:lstStyle/>
          <a:p>
            <a:r>
              <a:rPr lang="it-IT" dirty="0"/>
              <a:t>.NET Standard</a:t>
            </a:r>
            <a:endParaRPr lang="en-US" dirty="0"/>
          </a:p>
        </p:txBody>
      </p:sp>
    </p:spTree>
    <p:extLst>
      <p:ext uri="{BB962C8B-B14F-4D97-AF65-F5344CB8AC3E}">
        <p14:creationId xmlns:p14="http://schemas.microsoft.com/office/powerpoint/2010/main" val="1211193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F19E-0A5B-42D8-8080-4F39872B929C}"/>
              </a:ext>
            </a:extLst>
          </p:cNvPr>
          <p:cNvSpPr>
            <a:spLocks noGrp="1"/>
          </p:cNvSpPr>
          <p:nvPr>
            <p:ph type="title"/>
          </p:nvPr>
        </p:nvSpPr>
        <p:spPr/>
        <p:txBody>
          <a:bodyPr/>
          <a:lstStyle/>
          <a:p>
            <a:r>
              <a:rPr lang="it-IT" dirty="0"/>
              <a:t>.NET Standard</a:t>
            </a:r>
            <a:endParaRPr lang="en-US" dirty="0"/>
          </a:p>
        </p:txBody>
      </p:sp>
      <p:sp>
        <p:nvSpPr>
          <p:cNvPr id="3" name="Rectangle 2">
            <a:extLst>
              <a:ext uri="{FF2B5EF4-FFF2-40B4-BE49-F238E27FC236}">
                <a16:creationId xmlns:a16="http://schemas.microsoft.com/office/drawing/2014/main" id="{4E4FA58D-71B1-4B76-879E-083A6A033755}"/>
              </a:ext>
            </a:extLst>
          </p:cNvPr>
          <p:cNvSpPr/>
          <p:nvPr/>
        </p:nvSpPr>
        <p:spPr>
          <a:xfrm>
            <a:off x="838200" y="1690688"/>
            <a:ext cx="10208172" cy="3108543"/>
          </a:xfrm>
          <a:prstGeom prst="rect">
            <a:avLst/>
          </a:prstGeom>
        </p:spPr>
        <p:txBody>
          <a:bodyPr wrap="square">
            <a:spAutoFit/>
          </a:bodyPr>
          <a:lstStyle/>
          <a:p>
            <a:pPr marL="457200" indent="-457200" fontAlgn="base">
              <a:buFont typeface="Wingdings" panose="05000000000000000000" pitchFamily="2" charset="2"/>
              <a:buChar char="§"/>
            </a:pPr>
            <a:r>
              <a:rPr lang="en-US" sz="2800" b="1" dirty="0"/>
              <a:t>.NET Standard is a specification </a:t>
            </a:r>
            <a:r>
              <a:rPr lang="en-US" sz="2800" dirty="0"/>
              <a:t>(</a:t>
            </a:r>
            <a:r>
              <a:rPr lang="en-US" sz="2800" b="1" u="sng" dirty="0">
                <a:solidFill>
                  <a:srgbClr val="689ED3"/>
                </a:solidFill>
              </a:rPr>
              <a:t>a set of APIs</a:t>
            </a:r>
            <a:r>
              <a:rPr lang="en-US" sz="2800" dirty="0"/>
              <a:t>) that are intended to be available </a:t>
            </a:r>
            <a:r>
              <a:rPr lang="en-US" sz="2800" b="1" u="sng" dirty="0">
                <a:solidFill>
                  <a:srgbClr val="689ED3"/>
                </a:solidFill>
              </a:rPr>
              <a:t>across all modern .NET runtimes</a:t>
            </a:r>
            <a:r>
              <a:rPr lang="en-US" sz="2800" dirty="0"/>
              <a:t>.​</a:t>
            </a:r>
          </a:p>
          <a:p>
            <a:pPr marL="457200" indent="-457200" fontAlgn="base">
              <a:buFont typeface="Wingdings" panose="05000000000000000000" pitchFamily="2" charset="2"/>
              <a:buChar char="§"/>
            </a:pPr>
            <a:r>
              <a:rPr lang="en-US" sz="2800" dirty="0"/>
              <a:t>.NET Standard </a:t>
            </a:r>
            <a:r>
              <a:rPr lang="en-US" sz="2800" b="1" u="sng" dirty="0">
                <a:solidFill>
                  <a:srgbClr val="689ED3"/>
                </a:solidFill>
              </a:rPr>
              <a:t>is not a runtime </a:t>
            </a:r>
            <a:r>
              <a:rPr lang="en-US" sz="2800" dirty="0"/>
              <a:t>target that an exe can run against.​</a:t>
            </a:r>
          </a:p>
          <a:p>
            <a:pPr marL="457200" indent="-457200" fontAlgn="base">
              <a:buFont typeface="Wingdings" panose="05000000000000000000" pitchFamily="2" charset="2"/>
              <a:buChar char="§"/>
            </a:pPr>
            <a:r>
              <a:rPr lang="en-US" sz="2800" dirty="0"/>
              <a:t>It’s meant to be </a:t>
            </a:r>
            <a:r>
              <a:rPr lang="en-US" sz="2800" b="1" u="sng" dirty="0">
                <a:solidFill>
                  <a:srgbClr val="689ED3"/>
                </a:solidFill>
              </a:rPr>
              <a:t>targeted by libraries </a:t>
            </a:r>
            <a:r>
              <a:rPr lang="en-US" sz="2800" dirty="0"/>
              <a:t>so that they can work across many .NET platforms. Like </a:t>
            </a:r>
            <a:r>
              <a:rPr lang="en-US" sz="2800" b="1" dirty="0"/>
              <a:t>improved portable class libraries.​</a:t>
            </a:r>
          </a:p>
        </p:txBody>
      </p:sp>
    </p:spTree>
    <p:extLst>
      <p:ext uri="{BB962C8B-B14F-4D97-AF65-F5344CB8AC3E}">
        <p14:creationId xmlns:p14="http://schemas.microsoft.com/office/powerpoint/2010/main" val="397646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6A7430-7536-4A57-BD2D-B6C61ACD922B}"/>
              </a:ext>
            </a:extLst>
          </p:cNvPr>
          <p:cNvSpPr>
            <a:spLocks noGrp="1"/>
          </p:cNvSpPr>
          <p:nvPr>
            <p:ph type="title"/>
          </p:nvPr>
        </p:nvSpPr>
        <p:spPr>
          <a:xfrm>
            <a:off x="838200" y="365125"/>
            <a:ext cx="10515600" cy="1325563"/>
          </a:xfrm>
        </p:spPr>
        <p:txBody>
          <a:bodyPr/>
          <a:lstStyle/>
          <a:p>
            <a:r>
              <a:rPr lang="it-IT" dirty="0"/>
              <a:t>.NET Standard</a:t>
            </a:r>
            <a:endParaRPr lang="en-US" dirty="0"/>
          </a:p>
        </p:txBody>
      </p:sp>
      <p:sp>
        <p:nvSpPr>
          <p:cNvPr id="5" name="Rectangle 4">
            <a:extLst>
              <a:ext uri="{FF2B5EF4-FFF2-40B4-BE49-F238E27FC236}">
                <a16:creationId xmlns:a16="http://schemas.microsoft.com/office/drawing/2014/main" id="{567BF4F9-6753-46B3-A186-18A5F12CD3DD}"/>
              </a:ext>
            </a:extLst>
          </p:cNvPr>
          <p:cNvSpPr/>
          <p:nvPr/>
        </p:nvSpPr>
        <p:spPr>
          <a:xfrm>
            <a:off x="838200" y="1945155"/>
            <a:ext cx="10719109" cy="474650"/>
          </a:xfrm>
          <a:prstGeom prst="rect">
            <a:avLst/>
          </a:prstGeom>
          <a:solidFill>
            <a:srgbClr val="00B0F0"/>
          </a:solidFill>
          <a:ln w="28575">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sz="2400" b="1" dirty="0">
                <a:solidFill>
                  <a:schemeClr val="tx1"/>
                </a:solidFill>
              </a:rPr>
              <a:t>.NET Standard</a:t>
            </a:r>
          </a:p>
        </p:txBody>
      </p:sp>
      <p:sp>
        <p:nvSpPr>
          <p:cNvPr id="6" name="Rectangle 5">
            <a:extLst>
              <a:ext uri="{FF2B5EF4-FFF2-40B4-BE49-F238E27FC236}">
                <a16:creationId xmlns:a16="http://schemas.microsoft.com/office/drawing/2014/main" id="{D9E35439-8B4E-4C14-9B1B-AB585F85E2F0}"/>
              </a:ext>
            </a:extLst>
          </p:cNvPr>
          <p:cNvSpPr/>
          <p:nvPr/>
        </p:nvSpPr>
        <p:spPr bwMode="auto">
          <a:xfrm>
            <a:off x="838200" y="2570348"/>
            <a:ext cx="2055100" cy="495108"/>
          </a:xfrm>
          <a:prstGeom prst="rect">
            <a:avLst/>
          </a:prstGeom>
          <a:solidFill>
            <a:srgbClr val="C00000"/>
          </a:solidFill>
          <a:ln w="25400" cap="flat" cmpd="sng" algn="ctr">
            <a:noFill/>
            <a:prstDash val="solid"/>
            <a:headEnd type="none" w="med" len="med"/>
            <a:tailEnd type="none" w="med" len="med"/>
          </a:ln>
          <a:effectLst/>
        </p:spPr>
        <p:txBody>
          <a:bodyPr vert="horz" wrap="square" lIns="180000" tIns="108000" rIns="180000" bIns="108000" numCol="1" rtlCol="0" anchor="t" anchorCtr="0" compatLnSpc="1">
            <a:prstTxWarp prst="textNoShape">
              <a:avLst/>
            </a:prstTxWarp>
            <a:spAutoFit/>
          </a:bodyPr>
          <a:lstStyle/>
          <a:p>
            <a:pPr algn="ctr" defTabSz="932228"/>
            <a:r>
              <a:rPr lang="en-US" b="1" dirty="0">
                <a:gradFill>
                  <a:gsLst>
                    <a:gs pos="14679">
                      <a:srgbClr val="FFFFFF"/>
                    </a:gs>
                    <a:gs pos="38000">
                      <a:srgbClr val="FFFFFF"/>
                    </a:gs>
                  </a:gsLst>
                  <a:lin ang="5400000" scaled="1"/>
                </a:gradFill>
                <a:latin typeface="Segoe UI Light"/>
              </a:rPr>
              <a:t>.NET Core</a:t>
            </a:r>
          </a:p>
        </p:txBody>
      </p:sp>
      <p:sp>
        <p:nvSpPr>
          <p:cNvPr id="7" name="Rectangle 6">
            <a:extLst>
              <a:ext uri="{FF2B5EF4-FFF2-40B4-BE49-F238E27FC236}">
                <a16:creationId xmlns:a16="http://schemas.microsoft.com/office/drawing/2014/main" id="{63E29BE4-870E-4B3D-A31A-145F94E5CE12}"/>
              </a:ext>
            </a:extLst>
          </p:cNvPr>
          <p:cNvSpPr/>
          <p:nvPr/>
        </p:nvSpPr>
        <p:spPr bwMode="auto">
          <a:xfrm>
            <a:off x="2998808" y="2570348"/>
            <a:ext cx="2055100" cy="495108"/>
          </a:xfrm>
          <a:prstGeom prst="rect">
            <a:avLst/>
          </a:prstGeom>
          <a:solidFill>
            <a:srgbClr val="C00000"/>
          </a:solidFill>
          <a:ln w="25400" cap="flat" cmpd="sng" algn="ctr">
            <a:noFill/>
            <a:prstDash val="solid"/>
            <a:headEnd type="none" w="med" len="med"/>
            <a:tailEnd type="none" w="med" len="med"/>
          </a:ln>
          <a:effectLst/>
        </p:spPr>
        <p:txBody>
          <a:bodyPr vert="horz" wrap="square" lIns="180000" tIns="108000" rIns="180000" bIns="108000" numCol="1" rtlCol="0" anchor="t" anchorCtr="0" compatLnSpc="1">
            <a:prstTxWarp prst="textNoShape">
              <a:avLst/>
            </a:prstTxWarp>
            <a:spAutoFit/>
          </a:bodyPr>
          <a:lstStyle/>
          <a:p>
            <a:pPr algn="ctr" defTabSz="932228"/>
            <a:r>
              <a:rPr lang="en-US" b="1" dirty="0">
                <a:gradFill>
                  <a:gsLst>
                    <a:gs pos="14679">
                      <a:srgbClr val="FFFFFF"/>
                    </a:gs>
                    <a:gs pos="38000">
                      <a:srgbClr val="FFFFFF"/>
                    </a:gs>
                  </a:gsLst>
                  <a:lin ang="5400000" scaled="1"/>
                </a:gradFill>
                <a:latin typeface="Segoe UI Light"/>
              </a:rPr>
              <a:t>.NET Framework</a:t>
            </a:r>
          </a:p>
        </p:txBody>
      </p:sp>
      <p:sp>
        <p:nvSpPr>
          <p:cNvPr id="8" name="Rectangle 7">
            <a:extLst>
              <a:ext uri="{FF2B5EF4-FFF2-40B4-BE49-F238E27FC236}">
                <a16:creationId xmlns:a16="http://schemas.microsoft.com/office/drawing/2014/main" id="{1A5D2474-ACF3-4DB8-BCF3-D5D46C995159}"/>
              </a:ext>
            </a:extLst>
          </p:cNvPr>
          <p:cNvSpPr/>
          <p:nvPr/>
        </p:nvSpPr>
        <p:spPr bwMode="auto">
          <a:xfrm>
            <a:off x="5159416" y="2570348"/>
            <a:ext cx="2055100" cy="495108"/>
          </a:xfrm>
          <a:prstGeom prst="rect">
            <a:avLst/>
          </a:prstGeom>
          <a:solidFill>
            <a:srgbClr val="C00000"/>
          </a:solidFill>
          <a:ln w="25400" cap="flat" cmpd="sng" algn="ctr">
            <a:noFill/>
            <a:prstDash val="solid"/>
            <a:headEnd type="none" w="med" len="med"/>
            <a:tailEnd type="none" w="med" len="med"/>
          </a:ln>
          <a:effectLst/>
        </p:spPr>
        <p:txBody>
          <a:bodyPr vert="horz" wrap="square" lIns="180000" tIns="108000" rIns="180000" bIns="108000" numCol="1" rtlCol="0" anchor="t" anchorCtr="0" compatLnSpc="1">
            <a:prstTxWarp prst="textNoShape">
              <a:avLst/>
            </a:prstTxWarp>
            <a:spAutoFit/>
          </a:bodyPr>
          <a:lstStyle/>
          <a:p>
            <a:pPr algn="ctr" defTabSz="932228"/>
            <a:r>
              <a:rPr lang="it-IT" b="1" dirty="0">
                <a:gradFill>
                  <a:gsLst>
                    <a:gs pos="14679">
                      <a:srgbClr val="FFFFFF"/>
                    </a:gs>
                    <a:gs pos="38000">
                      <a:srgbClr val="FFFFFF"/>
                    </a:gs>
                  </a:gsLst>
                  <a:lin ang="5400000" scaled="1"/>
                </a:gradFill>
                <a:latin typeface="Segoe UI Light"/>
              </a:rPr>
              <a:t>M</a:t>
            </a:r>
            <a:r>
              <a:rPr lang="en-US" b="1" dirty="0">
                <a:gradFill>
                  <a:gsLst>
                    <a:gs pos="14679">
                      <a:srgbClr val="FFFFFF"/>
                    </a:gs>
                    <a:gs pos="38000">
                      <a:srgbClr val="FFFFFF"/>
                    </a:gs>
                  </a:gsLst>
                  <a:lin ang="5400000" scaled="1"/>
                </a:gradFill>
                <a:latin typeface="Segoe UI Light"/>
              </a:rPr>
              <a:t>ono</a:t>
            </a:r>
          </a:p>
        </p:txBody>
      </p:sp>
      <p:sp>
        <p:nvSpPr>
          <p:cNvPr id="9" name="Rectangle 8">
            <a:extLst>
              <a:ext uri="{FF2B5EF4-FFF2-40B4-BE49-F238E27FC236}">
                <a16:creationId xmlns:a16="http://schemas.microsoft.com/office/drawing/2014/main" id="{AD23304E-7B39-4C5E-A2A6-AC5CFAA0BE8A}"/>
              </a:ext>
            </a:extLst>
          </p:cNvPr>
          <p:cNvSpPr/>
          <p:nvPr/>
        </p:nvSpPr>
        <p:spPr bwMode="auto">
          <a:xfrm>
            <a:off x="7320024" y="2570348"/>
            <a:ext cx="2055100" cy="495108"/>
          </a:xfrm>
          <a:prstGeom prst="rect">
            <a:avLst/>
          </a:prstGeom>
          <a:solidFill>
            <a:srgbClr val="C00000"/>
          </a:solidFill>
          <a:ln w="25400" cap="flat" cmpd="sng" algn="ctr">
            <a:noFill/>
            <a:prstDash val="solid"/>
            <a:headEnd type="none" w="med" len="med"/>
            <a:tailEnd type="none" w="med" len="med"/>
          </a:ln>
          <a:effectLst/>
        </p:spPr>
        <p:txBody>
          <a:bodyPr vert="horz" wrap="square" lIns="180000" tIns="108000" rIns="180000" bIns="108000" numCol="1" rtlCol="0" anchor="t" anchorCtr="0" compatLnSpc="1">
            <a:prstTxWarp prst="textNoShape">
              <a:avLst/>
            </a:prstTxWarp>
            <a:spAutoFit/>
          </a:bodyPr>
          <a:lstStyle/>
          <a:p>
            <a:pPr algn="ctr" defTabSz="932228"/>
            <a:r>
              <a:rPr lang="en-US" b="1" dirty="0">
                <a:gradFill>
                  <a:gsLst>
                    <a:gs pos="14679">
                      <a:srgbClr val="FFFFFF"/>
                    </a:gs>
                    <a:gs pos="38000">
                      <a:srgbClr val="FFFFFF"/>
                    </a:gs>
                  </a:gsLst>
                  <a:lin ang="5400000" scaled="1"/>
                </a:gradFill>
                <a:latin typeface="Segoe UI Light"/>
              </a:rPr>
              <a:t>UWP</a:t>
            </a:r>
          </a:p>
        </p:txBody>
      </p:sp>
      <p:sp>
        <p:nvSpPr>
          <p:cNvPr id="10" name="Rectangle 9">
            <a:extLst>
              <a:ext uri="{FF2B5EF4-FFF2-40B4-BE49-F238E27FC236}">
                <a16:creationId xmlns:a16="http://schemas.microsoft.com/office/drawing/2014/main" id="{809EF465-B632-4C72-9410-6BB78062B689}"/>
              </a:ext>
            </a:extLst>
          </p:cNvPr>
          <p:cNvSpPr/>
          <p:nvPr/>
        </p:nvSpPr>
        <p:spPr bwMode="auto">
          <a:xfrm>
            <a:off x="9502209" y="2570348"/>
            <a:ext cx="2055100" cy="495108"/>
          </a:xfrm>
          <a:prstGeom prst="rect">
            <a:avLst/>
          </a:prstGeom>
          <a:solidFill>
            <a:srgbClr val="C00000"/>
          </a:solidFill>
          <a:ln w="25400" cap="flat" cmpd="sng" algn="ctr">
            <a:noFill/>
            <a:prstDash val="solid"/>
            <a:headEnd type="none" w="med" len="med"/>
            <a:tailEnd type="none" w="med" len="med"/>
          </a:ln>
          <a:effectLst/>
        </p:spPr>
        <p:txBody>
          <a:bodyPr vert="horz" wrap="square" lIns="180000" tIns="108000" rIns="180000" bIns="108000" numCol="1" rtlCol="0" anchor="t" anchorCtr="0" compatLnSpc="1">
            <a:prstTxWarp prst="textNoShape">
              <a:avLst/>
            </a:prstTxWarp>
            <a:spAutoFit/>
          </a:bodyPr>
          <a:lstStyle/>
          <a:p>
            <a:pPr algn="ctr" defTabSz="932228"/>
            <a:r>
              <a:rPr lang="en-US" b="1" dirty="0">
                <a:gradFill>
                  <a:gsLst>
                    <a:gs pos="14679">
                      <a:srgbClr val="FFFFFF"/>
                    </a:gs>
                    <a:gs pos="38000">
                      <a:srgbClr val="FFFFFF"/>
                    </a:gs>
                  </a:gsLst>
                  <a:lin ang="5400000" scaled="1"/>
                </a:gradFill>
                <a:latin typeface="Segoe UI Light"/>
              </a:rPr>
              <a:t>Xamarin</a:t>
            </a:r>
          </a:p>
        </p:txBody>
      </p:sp>
      <p:grpSp>
        <p:nvGrpSpPr>
          <p:cNvPr id="37" name="Group 36">
            <a:extLst>
              <a:ext uri="{FF2B5EF4-FFF2-40B4-BE49-F238E27FC236}">
                <a16:creationId xmlns:a16="http://schemas.microsoft.com/office/drawing/2014/main" id="{23A65EA0-4B57-45D7-A196-2A749BF2629D}"/>
              </a:ext>
            </a:extLst>
          </p:cNvPr>
          <p:cNvGrpSpPr/>
          <p:nvPr/>
        </p:nvGrpSpPr>
        <p:grpSpPr>
          <a:xfrm>
            <a:off x="844801" y="3266322"/>
            <a:ext cx="2048499" cy="2632192"/>
            <a:chOff x="2867668" y="4552256"/>
            <a:chExt cx="2048499" cy="2632192"/>
          </a:xfrm>
        </p:grpSpPr>
        <p:sp>
          <p:nvSpPr>
            <p:cNvPr id="27" name="Rectangle 26">
              <a:extLst>
                <a:ext uri="{FF2B5EF4-FFF2-40B4-BE49-F238E27FC236}">
                  <a16:creationId xmlns:a16="http://schemas.microsoft.com/office/drawing/2014/main" id="{6D07AD1E-A027-4348-BC0E-8D9EFD03A656}"/>
                </a:ext>
              </a:extLst>
            </p:cNvPr>
            <p:cNvSpPr/>
            <p:nvPr/>
          </p:nvSpPr>
          <p:spPr bwMode="auto">
            <a:xfrm>
              <a:off x="2867668" y="5457459"/>
              <a:ext cx="2048499" cy="81672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a:extLst>
                <a:ext uri="{FF2B5EF4-FFF2-40B4-BE49-F238E27FC236}">
                  <a16:creationId xmlns:a16="http://schemas.microsoft.com/office/drawing/2014/main" id="{B96CD420-9846-420C-A9CC-0085639518D3}"/>
                </a:ext>
              </a:extLst>
            </p:cNvPr>
            <p:cNvSpPr/>
            <p:nvPr/>
          </p:nvSpPr>
          <p:spPr bwMode="auto">
            <a:xfrm>
              <a:off x="2867668" y="6362662"/>
              <a:ext cx="2048499" cy="82178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a:extLst>
                <a:ext uri="{FF2B5EF4-FFF2-40B4-BE49-F238E27FC236}">
                  <a16:creationId xmlns:a16="http://schemas.microsoft.com/office/drawing/2014/main" id="{1F254EFD-46F4-47DA-AE9A-B7D4BAF13AF8}"/>
                </a:ext>
              </a:extLst>
            </p:cNvPr>
            <p:cNvSpPr/>
            <p:nvPr/>
          </p:nvSpPr>
          <p:spPr>
            <a:xfrm>
              <a:off x="2878480" y="6401748"/>
              <a:ext cx="1157689" cy="364395"/>
            </a:xfrm>
            <a:prstGeom prst="rect">
              <a:avLst/>
            </a:prstGeom>
          </p:spPr>
          <p:txBody>
            <a:bodyPr wrap="square">
              <a:spAutoFit/>
            </a:bodyPr>
            <a:lstStyle/>
            <a:p>
              <a:pPr defTabSz="932277"/>
              <a:r>
                <a:rPr lang="en-US" sz="1768" b="1" dirty="0"/>
                <a:t>Mac OS X</a:t>
              </a:r>
            </a:p>
          </p:txBody>
        </p:sp>
        <p:pic>
          <p:nvPicPr>
            <p:cNvPr id="30" name="Picture 2" descr="http://files.softicons.com/download/system-icons/windows-8-metro-icons-by-dakirby309/png/512x512/Folders%20&amp;%20OS/Linux.png">
              <a:extLst>
                <a:ext uri="{FF2B5EF4-FFF2-40B4-BE49-F238E27FC236}">
                  <a16:creationId xmlns:a16="http://schemas.microsoft.com/office/drawing/2014/main" id="{F902494B-DCA3-450C-8DFB-11A4898063D2}"/>
                </a:ext>
              </a:extLst>
            </p:cNvPr>
            <p:cNvPicPr>
              <a:picLocks noChangeAspect="1" noChangeArrowheads="1"/>
            </p:cNvPicPr>
            <p:nvPr/>
          </p:nvPicPr>
          <p:blipFill>
            <a:blip r:embed="rId3" cstate="print">
              <a:biLevel thresh="5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45990" y="5823934"/>
              <a:ext cx="377237" cy="37035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A3110473-0872-464A-A987-6B6DA5C98FFB}"/>
                </a:ext>
              </a:extLst>
            </p:cNvPr>
            <p:cNvSpPr/>
            <p:nvPr/>
          </p:nvSpPr>
          <p:spPr>
            <a:xfrm>
              <a:off x="2878480" y="5480680"/>
              <a:ext cx="675185" cy="364395"/>
            </a:xfrm>
            <a:prstGeom prst="rect">
              <a:avLst/>
            </a:prstGeom>
          </p:spPr>
          <p:txBody>
            <a:bodyPr wrap="square">
              <a:spAutoFit/>
            </a:bodyPr>
            <a:lstStyle/>
            <a:p>
              <a:pPr defTabSz="932277"/>
              <a:r>
                <a:rPr lang="en-US" sz="1768" b="1" dirty="0"/>
                <a:t>Linux</a:t>
              </a:r>
            </a:p>
          </p:txBody>
        </p:sp>
        <p:pic>
          <p:nvPicPr>
            <p:cNvPr id="32" name="Picture 31">
              <a:extLst>
                <a:ext uri="{FF2B5EF4-FFF2-40B4-BE49-F238E27FC236}">
                  <a16:creationId xmlns:a16="http://schemas.microsoft.com/office/drawing/2014/main" id="{D48C9698-85BF-48B2-A06A-4BD9DBE836B3}"/>
                </a:ext>
              </a:extLst>
            </p:cNvPr>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4512918" y="6764847"/>
              <a:ext cx="262501" cy="309054"/>
            </a:xfrm>
            <a:prstGeom prst="rect">
              <a:avLst/>
            </a:prstGeom>
          </p:spPr>
        </p:pic>
        <p:grpSp>
          <p:nvGrpSpPr>
            <p:cNvPr id="33" name="Group 32">
              <a:extLst>
                <a:ext uri="{FF2B5EF4-FFF2-40B4-BE49-F238E27FC236}">
                  <a16:creationId xmlns:a16="http://schemas.microsoft.com/office/drawing/2014/main" id="{51DAFB09-45C6-4FC2-B103-A1C661238DD5}"/>
                </a:ext>
              </a:extLst>
            </p:cNvPr>
            <p:cNvGrpSpPr/>
            <p:nvPr/>
          </p:nvGrpSpPr>
          <p:grpSpPr>
            <a:xfrm>
              <a:off x="2867668" y="4552256"/>
              <a:ext cx="2048499" cy="816726"/>
              <a:chOff x="2669986" y="3603316"/>
              <a:chExt cx="2048499" cy="816726"/>
            </a:xfrm>
          </p:grpSpPr>
          <p:sp>
            <p:nvSpPr>
              <p:cNvPr id="34" name="Rectangle 33">
                <a:extLst>
                  <a:ext uri="{FF2B5EF4-FFF2-40B4-BE49-F238E27FC236}">
                    <a16:creationId xmlns:a16="http://schemas.microsoft.com/office/drawing/2014/main" id="{0B70D7C5-A42D-4528-8D09-4593236A7A7C}"/>
                  </a:ext>
                </a:extLst>
              </p:cNvPr>
              <p:cNvSpPr/>
              <p:nvPr/>
            </p:nvSpPr>
            <p:spPr bwMode="auto">
              <a:xfrm>
                <a:off x="2669986" y="3603316"/>
                <a:ext cx="2048499" cy="81672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pic>
            <p:nvPicPr>
              <p:cNvPr id="35" name="Picture 6" descr="C:\temp\WinAzure_rgb_Wht_S.png">
                <a:extLst>
                  <a:ext uri="{FF2B5EF4-FFF2-40B4-BE49-F238E27FC236}">
                    <a16:creationId xmlns:a16="http://schemas.microsoft.com/office/drawing/2014/main" id="{B4822678-73E6-40F7-9EC2-F74E73BACFBA}"/>
                  </a:ext>
                </a:extLst>
              </p:cNvPr>
              <p:cNvPicPr>
                <a:picLocks noChangeAspect="1" noChangeArrowheads="1"/>
              </p:cNvPicPr>
              <p:nvPr/>
            </p:nvPicPr>
            <p:blipFill rotWithShape="1">
              <a:blip r:embed="rId6" cstate="print">
                <a:biLevel thresh="50000"/>
                <a:extLst>
                  <a:ext uri="{28A0092B-C50C-407E-A947-70E740481C1C}">
                    <a14:useLocalDpi xmlns:a14="http://schemas.microsoft.com/office/drawing/2010/main" val="0"/>
                  </a:ext>
                </a:extLst>
              </a:blip>
              <a:srcRect l="3371" t="15460" r="80628" b="15496"/>
              <a:stretch/>
            </p:blipFill>
            <p:spPr bwMode="auto">
              <a:xfrm>
                <a:off x="4261971" y="3964731"/>
                <a:ext cx="315765" cy="320693"/>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0C39BD54-EC41-4131-B0F1-289F67FE29C4}"/>
                  </a:ext>
                </a:extLst>
              </p:cNvPr>
              <p:cNvSpPr/>
              <p:nvPr/>
            </p:nvSpPr>
            <p:spPr>
              <a:xfrm>
                <a:off x="2733696" y="3640745"/>
                <a:ext cx="1051891" cy="364395"/>
              </a:xfrm>
              <a:prstGeom prst="rect">
                <a:avLst/>
              </a:prstGeom>
            </p:spPr>
            <p:txBody>
              <a:bodyPr wrap="none">
                <a:spAutoFit/>
              </a:bodyPr>
              <a:lstStyle/>
              <a:p>
                <a:pPr defTabSz="932277"/>
                <a:r>
                  <a:rPr lang="en-US" sz="1768" b="1" dirty="0"/>
                  <a:t>Windows</a:t>
                </a:r>
              </a:p>
            </p:txBody>
          </p:sp>
        </p:grpSp>
      </p:grpSp>
      <p:sp>
        <p:nvSpPr>
          <p:cNvPr id="39" name="Rectangle 38">
            <a:extLst>
              <a:ext uri="{FF2B5EF4-FFF2-40B4-BE49-F238E27FC236}">
                <a16:creationId xmlns:a16="http://schemas.microsoft.com/office/drawing/2014/main" id="{1E7B7CF9-F708-4D25-9FAF-04C60345B1DC}"/>
              </a:ext>
            </a:extLst>
          </p:cNvPr>
          <p:cNvSpPr/>
          <p:nvPr/>
        </p:nvSpPr>
        <p:spPr bwMode="auto">
          <a:xfrm>
            <a:off x="2998808" y="3269710"/>
            <a:ext cx="2048499" cy="81672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pic>
        <p:nvPicPr>
          <p:cNvPr id="40" name="Picture 6" descr="C:\temp\WinAzure_rgb_Wht_S.png">
            <a:extLst>
              <a:ext uri="{FF2B5EF4-FFF2-40B4-BE49-F238E27FC236}">
                <a16:creationId xmlns:a16="http://schemas.microsoft.com/office/drawing/2014/main" id="{AD95FDAF-D9C8-48B1-BAF7-E31C1A15DAD4}"/>
              </a:ext>
            </a:extLst>
          </p:cNvPr>
          <p:cNvPicPr>
            <a:picLocks noChangeAspect="1" noChangeArrowheads="1"/>
          </p:cNvPicPr>
          <p:nvPr/>
        </p:nvPicPr>
        <p:blipFill rotWithShape="1">
          <a:blip r:embed="rId6" cstate="print">
            <a:biLevel thresh="50000"/>
            <a:extLst>
              <a:ext uri="{28A0092B-C50C-407E-A947-70E740481C1C}">
                <a14:useLocalDpi xmlns:a14="http://schemas.microsoft.com/office/drawing/2010/main" val="0"/>
              </a:ext>
            </a:extLst>
          </a:blip>
          <a:srcRect l="3371" t="15460" r="80628" b="15496"/>
          <a:stretch/>
        </p:blipFill>
        <p:spPr bwMode="auto">
          <a:xfrm>
            <a:off x="4590793" y="3631125"/>
            <a:ext cx="315765" cy="320693"/>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4E88406-8A13-4DFB-B90F-D5D1669D36C6}"/>
              </a:ext>
            </a:extLst>
          </p:cNvPr>
          <p:cNvSpPr/>
          <p:nvPr/>
        </p:nvSpPr>
        <p:spPr>
          <a:xfrm>
            <a:off x="3062518" y="3307139"/>
            <a:ext cx="1051891" cy="364395"/>
          </a:xfrm>
          <a:prstGeom prst="rect">
            <a:avLst/>
          </a:prstGeom>
        </p:spPr>
        <p:txBody>
          <a:bodyPr wrap="none">
            <a:spAutoFit/>
          </a:bodyPr>
          <a:lstStyle/>
          <a:p>
            <a:pPr defTabSz="932277"/>
            <a:r>
              <a:rPr lang="en-US" sz="1768" b="1" dirty="0"/>
              <a:t>Windows</a:t>
            </a:r>
          </a:p>
        </p:txBody>
      </p:sp>
      <p:sp>
        <p:nvSpPr>
          <p:cNvPr id="42" name="Rectangle 41">
            <a:extLst>
              <a:ext uri="{FF2B5EF4-FFF2-40B4-BE49-F238E27FC236}">
                <a16:creationId xmlns:a16="http://schemas.microsoft.com/office/drawing/2014/main" id="{558E11DE-24C1-4121-8816-FBD19170FCE6}"/>
              </a:ext>
            </a:extLst>
          </p:cNvPr>
          <p:cNvSpPr/>
          <p:nvPr/>
        </p:nvSpPr>
        <p:spPr bwMode="auto">
          <a:xfrm>
            <a:off x="5152815" y="3259783"/>
            <a:ext cx="2048499" cy="81672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pic>
        <p:nvPicPr>
          <p:cNvPr id="43" name="Picture 2" descr="http://files.softicons.com/download/system-icons/windows-8-metro-icons-by-dakirby309/png/512x512/Folders%20&amp;%20OS/Linux.png">
            <a:extLst>
              <a:ext uri="{FF2B5EF4-FFF2-40B4-BE49-F238E27FC236}">
                <a16:creationId xmlns:a16="http://schemas.microsoft.com/office/drawing/2014/main" id="{29039597-DE83-4DAD-BDBC-5AD4FB48522E}"/>
              </a:ext>
            </a:extLst>
          </p:cNvPr>
          <p:cNvPicPr>
            <a:picLocks noChangeAspect="1" noChangeArrowheads="1"/>
          </p:cNvPicPr>
          <p:nvPr/>
        </p:nvPicPr>
        <p:blipFill>
          <a:blip r:embed="rId3" cstate="print">
            <a:biLevel thresh="5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31137" y="3626258"/>
            <a:ext cx="377237" cy="370354"/>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16B25F40-1E95-474D-BDE3-EDDE52C598AF}"/>
              </a:ext>
            </a:extLst>
          </p:cNvPr>
          <p:cNvSpPr/>
          <p:nvPr/>
        </p:nvSpPr>
        <p:spPr>
          <a:xfrm>
            <a:off x="5163627" y="3283004"/>
            <a:ext cx="675185" cy="364395"/>
          </a:xfrm>
          <a:prstGeom prst="rect">
            <a:avLst/>
          </a:prstGeom>
        </p:spPr>
        <p:txBody>
          <a:bodyPr wrap="square">
            <a:spAutoFit/>
          </a:bodyPr>
          <a:lstStyle/>
          <a:p>
            <a:pPr defTabSz="932277"/>
            <a:r>
              <a:rPr lang="en-US" sz="1768" b="1" dirty="0"/>
              <a:t>Linux</a:t>
            </a:r>
          </a:p>
        </p:txBody>
      </p:sp>
      <p:sp>
        <p:nvSpPr>
          <p:cNvPr id="45" name="Rectangle 44">
            <a:extLst>
              <a:ext uri="{FF2B5EF4-FFF2-40B4-BE49-F238E27FC236}">
                <a16:creationId xmlns:a16="http://schemas.microsoft.com/office/drawing/2014/main" id="{6FB1D86F-F4F4-4796-AA9B-BAF9122E8D32}"/>
              </a:ext>
            </a:extLst>
          </p:cNvPr>
          <p:cNvSpPr/>
          <p:nvPr/>
        </p:nvSpPr>
        <p:spPr bwMode="auto">
          <a:xfrm>
            <a:off x="7320024" y="3239036"/>
            <a:ext cx="2048499" cy="81672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pic>
        <p:nvPicPr>
          <p:cNvPr id="46" name="Picture 6" descr="C:\temp\WinAzure_rgb_Wht_S.png">
            <a:extLst>
              <a:ext uri="{FF2B5EF4-FFF2-40B4-BE49-F238E27FC236}">
                <a16:creationId xmlns:a16="http://schemas.microsoft.com/office/drawing/2014/main" id="{669AC7BA-8E54-4E80-8E77-72E830C98B98}"/>
              </a:ext>
            </a:extLst>
          </p:cNvPr>
          <p:cNvPicPr>
            <a:picLocks noChangeAspect="1" noChangeArrowheads="1"/>
          </p:cNvPicPr>
          <p:nvPr/>
        </p:nvPicPr>
        <p:blipFill rotWithShape="1">
          <a:blip r:embed="rId6" cstate="print">
            <a:biLevel thresh="50000"/>
            <a:extLst>
              <a:ext uri="{28A0092B-C50C-407E-A947-70E740481C1C}">
                <a14:useLocalDpi xmlns:a14="http://schemas.microsoft.com/office/drawing/2010/main" val="0"/>
              </a:ext>
            </a:extLst>
          </a:blip>
          <a:srcRect l="3371" t="15460" r="80628" b="15496"/>
          <a:stretch/>
        </p:blipFill>
        <p:spPr bwMode="auto">
          <a:xfrm>
            <a:off x="8912009" y="3600451"/>
            <a:ext cx="315765" cy="320693"/>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6CB67E1A-224E-4842-B7E7-3F4023500CE5}"/>
              </a:ext>
            </a:extLst>
          </p:cNvPr>
          <p:cNvSpPr/>
          <p:nvPr/>
        </p:nvSpPr>
        <p:spPr>
          <a:xfrm>
            <a:off x="7383734" y="3276465"/>
            <a:ext cx="1051891" cy="364395"/>
          </a:xfrm>
          <a:prstGeom prst="rect">
            <a:avLst/>
          </a:prstGeom>
        </p:spPr>
        <p:txBody>
          <a:bodyPr wrap="none">
            <a:spAutoFit/>
          </a:bodyPr>
          <a:lstStyle/>
          <a:p>
            <a:pPr defTabSz="932277"/>
            <a:r>
              <a:rPr lang="en-US" sz="1768" b="1" dirty="0"/>
              <a:t>Windows</a:t>
            </a:r>
          </a:p>
        </p:txBody>
      </p:sp>
      <p:sp>
        <p:nvSpPr>
          <p:cNvPr id="48" name="Rectangle 47">
            <a:extLst>
              <a:ext uri="{FF2B5EF4-FFF2-40B4-BE49-F238E27FC236}">
                <a16:creationId xmlns:a16="http://schemas.microsoft.com/office/drawing/2014/main" id="{59BF2611-2042-41A5-97CF-AA51A232D1E2}"/>
              </a:ext>
            </a:extLst>
          </p:cNvPr>
          <p:cNvSpPr/>
          <p:nvPr/>
        </p:nvSpPr>
        <p:spPr bwMode="auto">
          <a:xfrm>
            <a:off x="9502209" y="3232497"/>
            <a:ext cx="2048499" cy="81672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pic>
        <p:nvPicPr>
          <p:cNvPr id="49" name="Picture 6" descr="C:\temp\WinAzure_rgb_Wht_S.png">
            <a:extLst>
              <a:ext uri="{FF2B5EF4-FFF2-40B4-BE49-F238E27FC236}">
                <a16:creationId xmlns:a16="http://schemas.microsoft.com/office/drawing/2014/main" id="{B05DA873-CBEF-4F42-8B37-D14D2C0B6392}"/>
              </a:ext>
            </a:extLst>
          </p:cNvPr>
          <p:cNvPicPr>
            <a:picLocks noChangeAspect="1" noChangeArrowheads="1"/>
          </p:cNvPicPr>
          <p:nvPr/>
        </p:nvPicPr>
        <p:blipFill rotWithShape="1">
          <a:blip r:embed="rId6" cstate="print">
            <a:biLevel thresh="50000"/>
            <a:extLst>
              <a:ext uri="{28A0092B-C50C-407E-A947-70E740481C1C}">
                <a14:useLocalDpi xmlns:a14="http://schemas.microsoft.com/office/drawing/2010/main" val="0"/>
              </a:ext>
            </a:extLst>
          </a:blip>
          <a:srcRect l="3371" t="15460" r="80628" b="15496"/>
          <a:stretch/>
        </p:blipFill>
        <p:spPr bwMode="auto">
          <a:xfrm>
            <a:off x="11094194" y="3593912"/>
            <a:ext cx="315765" cy="320693"/>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84ACA03B-D8DA-4295-AE4D-7BA09FD88578}"/>
              </a:ext>
            </a:extLst>
          </p:cNvPr>
          <p:cNvSpPr/>
          <p:nvPr/>
        </p:nvSpPr>
        <p:spPr>
          <a:xfrm>
            <a:off x="9565919" y="3269926"/>
            <a:ext cx="1051891" cy="364395"/>
          </a:xfrm>
          <a:prstGeom prst="rect">
            <a:avLst/>
          </a:prstGeom>
        </p:spPr>
        <p:txBody>
          <a:bodyPr wrap="none">
            <a:spAutoFit/>
          </a:bodyPr>
          <a:lstStyle/>
          <a:p>
            <a:pPr defTabSz="932277"/>
            <a:r>
              <a:rPr lang="it-IT" sz="1768" b="1" dirty="0"/>
              <a:t>Windows</a:t>
            </a:r>
            <a:endParaRPr lang="en-US" sz="1768" b="1" dirty="0"/>
          </a:p>
        </p:txBody>
      </p:sp>
      <p:sp>
        <p:nvSpPr>
          <p:cNvPr id="51" name="Rectangle 50">
            <a:extLst>
              <a:ext uri="{FF2B5EF4-FFF2-40B4-BE49-F238E27FC236}">
                <a16:creationId xmlns:a16="http://schemas.microsoft.com/office/drawing/2014/main" id="{A4FC197D-A47F-47D6-9AD4-1FC0394413C8}"/>
              </a:ext>
            </a:extLst>
          </p:cNvPr>
          <p:cNvSpPr/>
          <p:nvPr/>
        </p:nvSpPr>
        <p:spPr bwMode="auto">
          <a:xfrm>
            <a:off x="9502209" y="4171525"/>
            <a:ext cx="2048499" cy="81672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pic>
        <p:nvPicPr>
          <p:cNvPr id="52" name="Picture 6">
            <a:extLst>
              <a:ext uri="{FF2B5EF4-FFF2-40B4-BE49-F238E27FC236}">
                <a16:creationId xmlns:a16="http://schemas.microsoft.com/office/drawing/2014/main" id="{67CF8A35-E022-4DAA-8C41-9F5CE028DBA2}"/>
              </a:ext>
            </a:extLst>
          </p:cNvPr>
          <p:cNvPicPr>
            <a:picLocks noChangeAspect="1" noChangeArrowheads="1"/>
          </p:cNvPicPr>
          <p:nvPr/>
        </p:nvPicPr>
        <p:blipFill>
          <a:blip r:embed="rId7">
            <a:biLevel thresh="50000"/>
            <a:extLst>
              <a:ext uri="{28A0092B-C50C-407E-A947-70E740481C1C}">
                <a14:useLocalDpi xmlns:a14="http://schemas.microsoft.com/office/drawing/2010/main" val="0"/>
              </a:ext>
            </a:extLst>
          </a:blip>
          <a:stretch>
            <a:fillRect/>
          </a:stretch>
        </p:blipFill>
        <p:spPr bwMode="auto">
          <a:xfrm>
            <a:off x="11094194" y="4535404"/>
            <a:ext cx="315765" cy="315765"/>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B67C6E61-E693-4EDF-9589-E0297D63C9EF}"/>
              </a:ext>
            </a:extLst>
          </p:cNvPr>
          <p:cNvSpPr/>
          <p:nvPr/>
        </p:nvSpPr>
        <p:spPr>
          <a:xfrm>
            <a:off x="9565919" y="4208954"/>
            <a:ext cx="946349" cy="364395"/>
          </a:xfrm>
          <a:prstGeom prst="rect">
            <a:avLst/>
          </a:prstGeom>
        </p:spPr>
        <p:txBody>
          <a:bodyPr wrap="none">
            <a:spAutoFit/>
          </a:bodyPr>
          <a:lstStyle/>
          <a:p>
            <a:pPr defTabSz="932277"/>
            <a:r>
              <a:rPr lang="it-IT" sz="1768" b="1" dirty="0"/>
              <a:t>Android</a:t>
            </a:r>
            <a:endParaRPr lang="en-US" sz="1768" b="1" dirty="0"/>
          </a:p>
        </p:txBody>
      </p:sp>
      <p:sp>
        <p:nvSpPr>
          <p:cNvPr id="54" name="Rectangle 53">
            <a:extLst>
              <a:ext uri="{FF2B5EF4-FFF2-40B4-BE49-F238E27FC236}">
                <a16:creationId xmlns:a16="http://schemas.microsoft.com/office/drawing/2014/main" id="{3660AB0A-9099-4F29-99AF-306E28C486D0}"/>
              </a:ext>
            </a:extLst>
          </p:cNvPr>
          <p:cNvSpPr/>
          <p:nvPr/>
        </p:nvSpPr>
        <p:spPr bwMode="auto">
          <a:xfrm>
            <a:off x="9502209" y="5081788"/>
            <a:ext cx="2048499" cy="81672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pic>
        <p:nvPicPr>
          <p:cNvPr id="55" name="Picture 6">
            <a:extLst>
              <a:ext uri="{FF2B5EF4-FFF2-40B4-BE49-F238E27FC236}">
                <a16:creationId xmlns:a16="http://schemas.microsoft.com/office/drawing/2014/main" id="{2D39CB2F-D18A-42DD-97EF-065EF5A901A3}"/>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bwMode="auto">
          <a:xfrm>
            <a:off x="11094194" y="5445667"/>
            <a:ext cx="315765" cy="315765"/>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438EFC90-347A-4E6A-BE3B-30978437A60A}"/>
              </a:ext>
            </a:extLst>
          </p:cNvPr>
          <p:cNvSpPr/>
          <p:nvPr/>
        </p:nvSpPr>
        <p:spPr>
          <a:xfrm>
            <a:off x="9565919" y="5119217"/>
            <a:ext cx="516488" cy="364395"/>
          </a:xfrm>
          <a:prstGeom prst="rect">
            <a:avLst/>
          </a:prstGeom>
        </p:spPr>
        <p:txBody>
          <a:bodyPr wrap="none">
            <a:spAutoFit/>
          </a:bodyPr>
          <a:lstStyle/>
          <a:p>
            <a:pPr defTabSz="932277"/>
            <a:r>
              <a:rPr lang="it-IT" sz="1768" b="1" dirty="0"/>
              <a:t>iOS</a:t>
            </a:r>
            <a:endParaRPr lang="en-US" sz="1768" b="1" dirty="0"/>
          </a:p>
        </p:txBody>
      </p:sp>
    </p:spTree>
    <p:extLst>
      <p:ext uri="{BB962C8B-B14F-4D97-AF65-F5344CB8AC3E}">
        <p14:creationId xmlns:p14="http://schemas.microsoft.com/office/powerpoint/2010/main" val="326764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1000"/>
                                        <p:tgtEl>
                                          <p:spTgt spid="43"/>
                                        </p:tgtEl>
                                      </p:cBhvr>
                                    </p:animEffect>
                                    <p:anim calcmode="lin" valueType="num">
                                      <p:cBhvr>
                                        <p:cTn id="65" dur="1000" fill="hold"/>
                                        <p:tgtEl>
                                          <p:spTgt spid="43"/>
                                        </p:tgtEl>
                                        <p:attrNameLst>
                                          <p:attrName>ppt_x</p:attrName>
                                        </p:attrNameLst>
                                      </p:cBhvr>
                                      <p:tavLst>
                                        <p:tav tm="0">
                                          <p:val>
                                            <p:strVal val="#ppt_x"/>
                                          </p:val>
                                        </p:tav>
                                        <p:tav tm="100000">
                                          <p:val>
                                            <p:strVal val="#ppt_x"/>
                                          </p:val>
                                        </p:tav>
                                      </p:tavLst>
                                    </p:anim>
                                    <p:anim calcmode="lin" valueType="num">
                                      <p:cBhvr>
                                        <p:cTn id="66" dur="1000" fill="hold"/>
                                        <p:tgtEl>
                                          <p:spTgt spid="4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1000"/>
                                        <p:tgtEl>
                                          <p:spTgt spid="44"/>
                                        </p:tgtEl>
                                      </p:cBhvr>
                                    </p:animEffect>
                                    <p:anim calcmode="lin" valueType="num">
                                      <p:cBhvr>
                                        <p:cTn id="70" dur="1000" fill="hold"/>
                                        <p:tgtEl>
                                          <p:spTgt spid="44"/>
                                        </p:tgtEl>
                                        <p:attrNameLst>
                                          <p:attrName>ppt_x</p:attrName>
                                        </p:attrNameLst>
                                      </p:cBhvr>
                                      <p:tavLst>
                                        <p:tav tm="0">
                                          <p:val>
                                            <p:strVal val="#ppt_x"/>
                                          </p:val>
                                        </p:tav>
                                        <p:tav tm="100000">
                                          <p:val>
                                            <p:strVal val="#ppt_x"/>
                                          </p:val>
                                        </p:tav>
                                      </p:tavLst>
                                    </p:anim>
                                    <p:anim calcmode="lin" valueType="num">
                                      <p:cBhvr>
                                        <p:cTn id="71" dur="1000" fill="hold"/>
                                        <p:tgtEl>
                                          <p:spTgt spid="4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1000"/>
                                        <p:tgtEl>
                                          <p:spTgt spid="45"/>
                                        </p:tgtEl>
                                      </p:cBhvr>
                                    </p:animEffect>
                                    <p:anim calcmode="lin" valueType="num">
                                      <p:cBhvr>
                                        <p:cTn id="75" dur="1000" fill="hold"/>
                                        <p:tgtEl>
                                          <p:spTgt spid="45"/>
                                        </p:tgtEl>
                                        <p:attrNameLst>
                                          <p:attrName>ppt_x</p:attrName>
                                        </p:attrNameLst>
                                      </p:cBhvr>
                                      <p:tavLst>
                                        <p:tav tm="0">
                                          <p:val>
                                            <p:strVal val="#ppt_x"/>
                                          </p:val>
                                        </p:tav>
                                        <p:tav tm="100000">
                                          <p:val>
                                            <p:strVal val="#ppt_x"/>
                                          </p:val>
                                        </p:tav>
                                      </p:tavLst>
                                    </p:anim>
                                    <p:anim calcmode="lin" valueType="num">
                                      <p:cBhvr>
                                        <p:cTn id="76" dur="1000" fill="hold"/>
                                        <p:tgtEl>
                                          <p:spTgt spid="45"/>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1000"/>
                                        <p:tgtEl>
                                          <p:spTgt spid="46"/>
                                        </p:tgtEl>
                                      </p:cBhvr>
                                    </p:animEffect>
                                    <p:anim calcmode="lin" valueType="num">
                                      <p:cBhvr>
                                        <p:cTn id="80" dur="1000" fill="hold"/>
                                        <p:tgtEl>
                                          <p:spTgt spid="46"/>
                                        </p:tgtEl>
                                        <p:attrNameLst>
                                          <p:attrName>ppt_x</p:attrName>
                                        </p:attrNameLst>
                                      </p:cBhvr>
                                      <p:tavLst>
                                        <p:tav tm="0">
                                          <p:val>
                                            <p:strVal val="#ppt_x"/>
                                          </p:val>
                                        </p:tav>
                                        <p:tav tm="100000">
                                          <p:val>
                                            <p:strVal val="#ppt_x"/>
                                          </p:val>
                                        </p:tav>
                                      </p:tavLst>
                                    </p:anim>
                                    <p:anim calcmode="lin" valueType="num">
                                      <p:cBhvr>
                                        <p:cTn id="81" dur="1000" fill="hold"/>
                                        <p:tgtEl>
                                          <p:spTgt spid="4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1000"/>
                                        <p:tgtEl>
                                          <p:spTgt spid="47"/>
                                        </p:tgtEl>
                                      </p:cBhvr>
                                    </p:animEffect>
                                    <p:anim calcmode="lin" valueType="num">
                                      <p:cBhvr>
                                        <p:cTn id="85" dur="1000" fill="hold"/>
                                        <p:tgtEl>
                                          <p:spTgt spid="47"/>
                                        </p:tgtEl>
                                        <p:attrNameLst>
                                          <p:attrName>ppt_x</p:attrName>
                                        </p:attrNameLst>
                                      </p:cBhvr>
                                      <p:tavLst>
                                        <p:tav tm="0">
                                          <p:val>
                                            <p:strVal val="#ppt_x"/>
                                          </p:val>
                                        </p:tav>
                                        <p:tav tm="100000">
                                          <p:val>
                                            <p:strVal val="#ppt_x"/>
                                          </p:val>
                                        </p:tav>
                                      </p:tavLst>
                                    </p:anim>
                                    <p:anim calcmode="lin" valueType="num">
                                      <p:cBhvr>
                                        <p:cTn id="86" dur="1000" fill="hold"/>
                                        <p:tgtEl>
                                          <p:spTgt spid="4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1000"/>
                                        <p:tgtEl>
                                          <p:spTgt spid="48"/>
                                        </p:tgtEl>
                                      </p:cBhvr>
                                    </p:animEffect>
                                    <p:anim calcmode="lin" valueType="num">
                                      <p:cBhvr>
                                        <p:cTn id="90" dur="1000" fill="hold"/>
                                        <p:tgtEl>
                                          <p:spTgt spid="48"/>
                                        </p:tgtEl>
                                        <p:attrNameLst>
                                          <p:attrName>ppt_x</p:attrName>
                                        </p:attrNameLst>
                                      </p:cBhvr>
                                      <p:tavLst>
                                        <p:tav tm="0">
                                          <p:val>
                                            <p:strVal val="#ppt_x"/>
                                          </p:val>
                                        </p:tav>
                                        <p:tav tm="100000">
                                          <p:val>
                                            <p:strVal val="#ppt_x"/>
                                          </p:val>
                                        </p:tav>
                                      </p:tavLst>
                                    </p:anim>
                                    <p:anim calcmode="lin" valueType="num">
                                      <p:cBhvr>
                                        <p:cTn id="91" dur="1000" fill="hold"/>
                                        <p:tgtEl>
                                          <p:spTgt spid="48"/>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1000"/>
                                        <p:tgtEl>
                                          <p:spTgt spid="49"/>
                                        </p:tgtEl>
                                      </p:cBhvr>
                                    </p:animEffect>
                                    <p:anim calcmode="lin" valueType="num">
                                      <p:cBhvr>
                                        <p:cTn id="95" dur="1000" fill="hold"/>
                                        <p:tgtEl>
                                          <p:spTgt spid="49"/>
                                        </p:tgtEl>
                                        <p:attrNameLst>
                                          <p:attrName>ppt_x</p:attrName>
                                        </p:attrNameLst>
                                      </p:cBhvr>
                                      <p:tavLst>
                                        <p:tav tm="0">
                                          <p:val>
                                            <p:strVal val="#ppt_x"/>
                                          </p:val>
                                        </p:tav>
                                        <p:tav tm="100000">
                                          <p:val>
                                            <p:strVal val="#ppt_x"/>
                                          </p:val>
                                        </p:tav>
                                      </p:tavLst>
                                    </p:anim>
                                    <p:anim calcmode="lin" valueType="num">
                                      <p:cBhvr>
                                        <p:cTn id="96" dur="1000" fill="hold"/>
                                        <p:tgtEl>
                                          <p:spTgt spid="4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1000"/>
                                        <p:tgtEl>
                                          <p:spTgt spid="50"/>
                                        </p:tgtEl>
                                      </p:cBhvr>
                                    </p:animEffect>
                                    <p:anim calcmode="lin" valueType="num">
                                      <p:cBhvr>
                                        <p:cTn id="100" dur="1000" fill="hold"/>
                                        <p:tgtEl>
                                          <p:spTgt spid="50"/>
                                        </p:tgtEl>
                                        <p:attrNameLst>
                                          <p:attrName>ppt_x</p:attrName>
                                        </p:attrNameLst>
                                      </p:cBhvr>
                                      <p:tavLst>
                                        <p:tav tm="0">
                                          <p:val>
                                            <p:strVal val="#ppt_x"/>
                                          </p:val>
                                        </p:tav>
                                        <p:tav tm="100000">
                                          <p:val>
                                            <p:strVal val="#ppt_x"/>
                                          </p:val>
                                        </p:tav>
                                      </p:tavLst>
                                    </p:anim>
                                    <p:anim calcmode="lin" valueType="num">
                                      <p:cBhvr>
                                        <p:cTn id="101" dur="1000" fill="hold"/>
                                        <p:tgtEl>
                                          <p:spTgt spid="50"/>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fade">
                                      <p:cBhvr>
                                        <p:cTn id="104" dur="1000"/>
                                        <p:tgtEl>
                                          <p:spTgt spid="51"/>
                                        </p:tgtEl>
                                      </p:cBhvr>
                                    </p:animEffect>
                                    <p:anim calcmode="lin" valueType="num">
                                      <p:cBhvr>
                                        <p:cTn id="105" dur="1000" fill="hold"/>
                                        <p:tgtEl>
                                          <p:spTgt spid="51"/>
                                        </p:tgtEl>
                                        <p:attrNameLst>
                                          <p:attrName>ppt_x</p:attrName>
                                        </p:attrNameLst>
                                      </p:cBhvr>
                                      <p:tavLst>
                                        <p:tav tm="0">
                                          <p:val>
                                            <p:strVal val="#ppt_x"/>
                                          </p:val>
                                        </p:tav>
                                        <p:tav tm="100000">
                                          <p:val>
                                            <p:strVal val="#ppt_x"/>
                                          </p:val>
                                        </p:tav>
                                      </p:tavLst>
                                    </p:anim>
                                    <p:anim calcmode="lin" valueType="num">
                                      <p:cBhvr>
                                        <p:cTn id="106" dur="1000" fill="hold"/>
                                        <p:tgtEl>
                                          <p:spTgt spid="51"/>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1000"/>
                                        <p:tgtEl>
                                          <p:spTgt spid="52"/>
                                        </p:tgtEl>
                                      </p:cBhvr>
                                    </p:animEffect>
                                    <p:anim calcmode="lin" valueType="num">
                                      <p:cBhvr>
                                        <p:cTn id="110" dur="1000" fill="hold"/>
                                        <p:tgtEl>
                                          <p:spTgt spid="52"/>
                                        </p:tgtEl>
                                        <p:attrNameLst>
                                          <p:attrName>ppt_x</p:attrName>
                                        </p:attrNameLst>
                                      </p:cBhvr>
                                      <p:tavLst>
                                        <p:tav tm="0">
                                          <p:val>
                                            <p:strVal val="#ppt_x"/>
                                          </p:val>
                                        </p:tav>
                                        <p:tav tm="100000">
                                          <p:val>
                                            <p:strVal val="#ppt_x"/>
                                          </p:val>
                                        </p:tav>
                                      </p:tavLst>
                                    </p:anim>
                                    <p:anim calcmode="lin" valueType="num">
                                      <p:cBhvr>
                                        <p:cTn id="111" dur="1000" fill="hold"/>
                                        <p:tgtEl>
                                          <p:spTgt spid="5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1000"/>
                                        <p:tgtEl>
                                          <p:spTgt spid="53"/>
                                        </p:tgtEl>
                                      </p:cBhvr>
                                    </p:animEffect>
                                    <p:anim calcmode="lin" valueType="num">
                                      <p:cBhvr>
                                        <p:cTn id="115" dur="1000" fill="hold"/>
                                        <p:tgtEl>
                                          <p:spTgt spid="53"/>
                                        </p:tgtEl>
                                        <p:attrNameLst>
                                          <p:attrName>ppt_x</p:attrName>
                                        </p:attrNameLst>
                                      </p:cBhvr>
                                      <p:tavLst>
                                        <p:tav tm="0">
                                          <p:val>
                                            <p:strVal val="#ppt_x"/>
                                          </p:val>
                                        </p:tav>
                                        <p:tav tm="100000">
                                          <p:val>
                                            <p:strVal val="#ppt_x"/>
                                          </p:val>
                                        </p:tav>
                                      </p:tavLst>
                                    </p:anim>
                                    <p:anim calcmode="lin" valueType="num">
                                      <p:cBhvr>
                                        <p:cTn id="116" dur="1000" fill="hold"/>
                                        <p:tgtEl>
                                          <p:spTgt spid="5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fade">
                                      <p:cBhvr>
                                        <p:cTn id="119" dur="1000"/>
                                        <p:tgtEl>
                                          <p:spTgt spid="54"/>
                                        </p:tgtEl>
                                      </p:cBhvr>
                                    </p:animEffect>
                                    <p:anim calcmode="lin" valueType="num">
                                      <p:cBhvr>
                                        <p:cTn id="120" dur="1000" fill="hold"/>
                                        <p:tgtEl>
                                          <p:spTgt spid="54"/>
                                        </p:tgtEl>
                                        <p:attrNameLst>
                                          <p:attrName>ppt_x</p:attrName>
                                        </p:attrNameLst>
                                      </p:cBhvr>
                                      <p:tavLst>
                                        <p:tav tm="0">
                                          <p:val>
                                            <p:strVal val="#ppt_x"/>
                                          </p:val>
                                        </p:tav>
                                        <p:tav tm="100000">
                                          <p:val>
                                            <p:strVal val="#ppt_x"/>
                                          </p:val>
                                        </p:tav>
                                      </p:tavLst>
                                    </p:anim>
                                    <p:anim calcmode="lin" valueType="num">
                                      <p:cBhvr>
                                        <p:cTn id="121" dur="1000" fill="hold"/>
                                        <p:tgtEl>
                                          <p:spTgt spid="54"/>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fade">
                                      <p:cBhvr>
                                        <p:cTn id="124" dur="1000"/>
                                        <p:tgtEl>
                                          <p:spTgt spid="55"/>
                                        </p:tgtEl>
                                      </p:cBhvr>
                                    </p:animEffect>
                                    <p:anim calcmode="lin" valueType="num">
                                      <p:cBhvr>
                                        <p:cTn id="125" dur="1000" fill="hold"/>
                                        <p:tgtEl>
                                          <p:spTgt spid="55"/>
                                        </p:tgtEl>
                                        <p:attrNameLst>
                                          <p:attrName>ppt_x</p:attrName>
                                        </p:attrNameLst>
                                      </p:cBhvr>
                                      <p:tavLst>
                                        <p:tav tm="0">
                                          <p:val>
                                            <p:strVal val="#ppt_x"/>
                                          </p:val>
                                        </p:tav>
                                        <p:tav tm="100000">
                                          <p:val>
                                            <p:strVal val="#ppt_x"/>
                                          </p:val>
                                        </p:tav>
                                      </p:tavLst>
                                    </p:anim>
                                    <p:anim calcmode="lin" valueType="num">
                                      <p:cBhvr>
                                        <p:cTn id="126" dur="1000" fill="hold"/>
                                        <p:tgtEl>
                                          <p:spTgt spid="55"/>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fade">
                                      <p:cBhvr>
                                        <p:cTn id="129" dur="1000"/>
                                        <p:tgtEl>
                                          <p:spTgt spid="56"/>
                                        </p:tgtEl>
                                      </p:cBhvr>
                                    </p:animEffect>
                                    <p:anim calcmode="lin" valueType="num">
                                      <p:cBhvr>
                                        <p:cTn id="130" dur="1000" fill="hold"/>
                                        <p:tgtEl>
                                          <p:spTgt spid="56"/>
                                        </p:tgtEl>
                                        <p:attrNameLst>
                                          <p:attrName>ppt_x</p:attrName>
                                        </p:attrNameLst>
                                      </p:cBhvr>
                                      <p:tavLst>
                                        <p:tav tm="0">
                                          <p:val>
                                            <p:strVal val="#ppt_x"/>
                                          </p:val>
                                        </p:tav>
                                        <p:tav tm="100000">
                                          <p:val>
                                            <p:strVal val="#ppt_x"/>
                                          </p:val>
                                        </p:tav>
                                      </p:tavLst>
                                    </p:anim>
                                    <p:anim calcmode="lin" valueType="num">
                                      <p:cBhvr>
                                        <p:cTn id="13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39" grpId="0" animBg="1"/>
      <p:bldP spid="41" grpId="0"/>
      <p:bldP spid="42" grpId="0" animBg="1"/>
      <p:bldP spid="44" grpId="0"/>
      <p:bldP spid="45" grpId="0" animBg="1"/>
      <p:bldP spid="47" grpId="0"/>
      <p:bldP spid="48" grpId="0" animBg="1"/>
      <p:bldP spid="50" grpId="0"/>
      <p:bldP spid="51" grpId="0" animBg="1"/>
      <p:bldP spid="53" grpId="0"/>
      <p:bldP spid="54" grpId="0" animBg="1"/>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6A7430-7536-4A57-BD2D-B6C61ACD922B}"/>
              </a:ext>
            </a:extLst>
          </p:cNvPr>
          <p:cNvSpPr>
            <a:spLocks noGrp="1"/>
          </p:cNvSpPr>
          <p:nvPr>
            <p:ph type="title"/>
          </p:nvPr>
        </p:nvSpPr>
        <p:spPr>
          <a:xfrm>
            <a:off x="838200" y="365125"/>
            <a:ext cx="10515600" cy="1325563"/>
          </a:xfrm>
        </p:spPr>
        <p:txBody>
          <a:bodyPr/>
          <a:lstStyle/>
          <a:p>
            <a:r>
              <a:rPr lang="it-IT" dirty="0"/>
              <a:t>.NET Standard</a:t>
            </a:r>
            <a:endParaRPr lang="en-US" dirty="0"/>
          </a:p>
        </p:txBody>
      </p:sp>
      <p:sp>
        <p:nvSpPr>
          <p:cNvPr id="5" name="Rectangle 4">
            <a:extLst>
              <a:ext uri="{FF2B5EF4-FFF2-40B4-BE49-F238E27FC236}">
                <a16:creationId xmlns:a16="http://schemas.microsoft.com/office/drawing/2014/main" id="{567BF4F9-6753-46B3-A186-18A5F12CD3DD}"/>
              </a:ext>
            </a:extLst>
          </p:cNvPr>
          <p:cNvSpPr/>
          <p:nvPr/>
        </p:nvSpPr>
        <p:spPr>
          <a:xfrm>
            <a:off x="1076499" y="1540000"/>
            <a:ext cx="3013363" cy="474650"/>
          </a:xfrm>
          <a:prstGeom prst="rect">
            <a:avLst/>
          </a:prstGeom>
          <a:solidFill>
            <a:srgbClr val="00B0F0"/>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it-IT" sz="2400" b="1" dirty="0">
                <a:solidFill>
                  <a:schemeClr val="tx1"/>
                </a:solidFill>
              </a:rPr>
              <a:t>.NET Standard 1.0</a:t>
            </a:r>
          </a:p>
        </p:txBody>
      </p:sp>
      <p:sp>
        <p:nvSpPr>
          <p:cNvPr id="38" name="Rectangle 37">
            <a:extLst>
              <a:ext uri="{FF2B5EF4-FFF2-40B4-BE49-F238E27FC236}">
                <a16:creationId xmlns:a16="http://schemas.microsoft.com/office/drawing/2014/main" id="{6999AF38-4E66-4B0E-9BB5-B7FA7F67B822}"/>
              </a:ext>
            </a:extLst>
          </p:cNvPr>
          <p:cNvSpPr/>
          <p:nvPr/>
        </p:nvSpPr>
        <p:spPr>
          <a:xfrm>
            <a:off x="1076498" y="2157913"/>
            <a:ext cx="3717175" cy="474650"/>
          </a:xfrm>
          <a:prstGeom prst="rect">
            <a:avLst/>
          </a:prstGeom>
          <a:solidFill>
            <a:srgbClr val="00B0F0"/>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it-IT" sz="2400" b="1" dirty="0">
                <a:solidFill>
                  <a:schemeClr val="tx1"/>
                </a:solidFill>
              </a:rPr>
              <a:t>.NET Standard 1.1</a:t>
            </a:r>
          </a:p>
        </p:txBody>
      </p:sp>
      <p:sp>
        <p:nvSpPr>
          <p:cNvPr id="57" name="Rectangle 56">
            <a:extLst>
              <a:ext uri="{FF2B5EF4-FFF2-40B4-BE49-F238E27FC236}">
                <a16:creationId xmlns:a16="http://schemas.microsoft.com/office/drawing/2014/main" id="{9500A814-2316-4ED3-863B-1DEAC879F616}"/>
              </a:ext>
            </a:extLst>
          </p:cNvPr>
          <p:cNvSpPr/>
          <p:nvPr/>
        </p:nvSpPr>
        <p:spPr>
          <a:xfrm>
            <a:off x="1076498" y="2786520"/>
            <a:ext cx="4099560" cy="474650"/>
          </a:xfrm>
          <a:prstGeom prst="rect">
            <a:avLst/>
          </a:prstGeom>
          <a:solidFill>
            <a:srgbClr val="00B0F0"/>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it-IT" sz="2400" b="1" dirty="0">
                <a:solidFill>
                  <a:schemeClr val="tx1"/>
                </a:solidFill>
              </a:rPr>
              <a:t>.NET Standard 1.2</a:t>
            </a:r>
          </a:p>
        </p:txBody>
      </p:sp>
      <p:sp>
        <p:nvSpPr>
          <p:cNvPr id="58" name="Rectangle 57">
            <a:extLst>
              <a:ext uri="{FF2B5EF4-FFF2-40B4-BE49-F238E27FC236}">
                <a16:creationId xmlns:a16="http://schemas.microsoft.com/office/drawing/2014/main" id="{12FBD845-F4D1-4463-ADFC-510CC46E8C7A}"/>
              </a:ext>
            </a:extLst>
          </p:cNvPr>
          <p:cNvSpPr/>
          <p:nvPr/>
        </p:nvSpPr>
        <p:spPr>
          <a:xfrm>
            <a:off x="1076498" y="3415127"/>
            <a:ext cx="4764578" cy="474650"/>
          </a:xfrm>
          <a:prstGeom prst="rect">
            <a:avLst/>
          </a:prstGeom>
          <a:solidFill>
            <a:srgbClr val="00B0F0"/>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it-IT" sz="2400" b="1" dirty="0">
                <a:solidFill>
                  <a:schemeClr val="tx1"/>
                </a:solidFill>
              </a:rPr>
              <a:t>.NET Standard 1.3</a:t>
            </a:r>
          </a:p>
        </p:txBody>
      </p:sp>
      <p:sp>
        <p:nvSpPr>
          <p:cNvPr id="59" name="Rectangle 58">
            <a:extLst>
              <a:ext uri="{FF2B5EF4-FFF2-40B4-BE49-F238E27FC236}">
                <a16:creationId xmlns:a16="http://schemas.microsoft.com/office/drawing/2014/main" id="{89B4E4AC-6BE0-4F21-BD18-C60591F98892}"/>
              </a:ext>
            </a:extLst>
          </p:cNvPr>
          <p:cNvSpPr/>
          <p:nvPr/>
        </p:nvSpPr>
        <p:spPr>
          <a:xfrm>
            <a:off x="1076497" y="4043734"/>
            <a:ext cx="5396345" cy="474650"/>
          </a:xfrm>
          <a:prstGeom prst="rect">
            <a:avLst/>
          </a:prstGeom>
          <a:solidFill>
            <a:srgbClr val="00B0F0"/>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it-IT" sz="2400" b="1" dirty="0">
                <a:solidFill>
                  <a:schemeClr val="tx1"/>
                </a:solidFill>
              </a:rPr>
              <a:t>.NET Standard 1.4</a:t>
            </a:r>
          </a:p>
        </p:txBody>
      </p:sp>
      <p:sp>
        <p:nvSpPr>
          <p:cNvPr id="60" name="Rectangle 59">
            <a:extLst>
              <a:ext uri="{FF2B5EF4-FFF2-40B4-BE49-F238E27FC236}">
                <a16:creationId xmlns:a16="http://schemas.microsoft.com/office/drawing/2014/main" id="{C109232E-4B41-4114-B654-32A8329211AE}"/>
              </a:ext>
            </a:extLst>
          </p:cNvPr>
          <p:cNvSpPr/>
          <p:nvPr/>
        </p:nvSpPr>
        <p:spPr>
          <a:xfrm>
            <a:off x="1076497" y="4672341"/>
            <a:ext cx="6127865" cy="474650"/>
          </a:xfrm>
          <a:prstGeom prst="rect">
            <a:avLst/>
          </a:prstGeom>
          <a:solidFill>
            <a:srgbClr val="00B0F0"/>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it-IT" sz="2400" b="1" dirty="0">
                <a:solidFill>
                  <a:schemeClr val="tx1"/>
                </a:solidFill>
              </a:rPr>
              <a:t>.NET Standard 1.5</a:t>
            </a:r>
          </a:p>
        </p:txBody>
      </p:sp>
      <p:sp>
        <p:nvSpPr>
          <p:cNvPr id="61" name="Rectangle 60">
            <a:extLst>
              <a:ext uri="{FF2B5EF4-FFF2-40B4-BE49-F238E27FC236}">
                <a16:creationId xmlns:a16="http://schemas.microsoft.com/office/drawing/2014/main" id="{5D601EA5-465B-4AF0-B641-07732E73BE2B}"/>
              </a:ext>
            </a:extLst>
          </p:cNvPr>
          <p:cNvSpPr/>
          <p:nvPr/>
        </p:nvSpPr>
        <p:spPr>
          <a:xfrm>
            <a:off x="1076497" y="5300948"/>
            <a:ext cx="6765175" cy="474650"/>
          </a:xfrm>
          <a:prstGeom prst="rect">
            <a:avLst/>
          </a:prstGeom>
          <a:solidFill>
            <a:srgbClr val="00B0F0"/>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it-IT" sz="2400" b="1" dirty="0">
                <a:solidFill>
                  <a:schemeClr val="tx1"/>
                </a:solidFill>
              </a:rPr>
              <a:t>.NET Standard 1.6</a:t>
            </a:r>
          </a:p>
        </p:txBody>
      </p:sp>
      <p:sp>
        <p:nvSpPr>
          <p:cNvPr id="62" name="Rectangle 61">
            <a:extLst>
              <a:ext uri="{FF2B5EF4-FFF2-40B4-BE49-F238E27FC236}">
                <a16:creationId xmlns:a16="http://schemas.microsoft.com/office/drawing/2014/main" id="{A870F1A6-B0E9-40CF-931D-930058F682A9}"/>
              </a:ext>
            </a:extLst>
          </p:cNvPr>
          <p:cNvSpPr/>
          <p:nvPr/>
        </p:nvSpPr>
        <p:spPr>
          <a:xfrm>
            <a:off x="1076497" y="5929555"/>
            <a:ext cx="9912927" cy="474650"/>
          </a:xfrm>
          <a:prstGeom prst="rect">
            <a:avLst/>
          </a:prstGeom>
          <a:solidFill>
            <a:srgbClr val="C00000"/>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it-IT" sz="2400" b="1" dirty="0">
                <a:solidFill>
                  <a:schemeClr val="tx1"/>
                </a:solidFill>
              </a:rPr>
              <a:t>.NET Standard 2.0</a:t>
            </a:r>
          </a:p>
        </p:txBody>
      </p:sp>
    </p:spTree>
    <p:extLst>
      <p:ext uri="{BB962C8B-B14F-4D97-AF65-F5344CB8AC3E}">
        <p14:creationId xmlns:p14="http://schemas.microsoft.com/office/powerpoint/2010/main" val="169298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left)">
                                      <p:cBhvr>
                                        <p:cTn id="13" dur="500"/>
                                        <p:tgtEl>
                                          <p:spTgt spid="5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left)">
                                      <p:cBhvr>
                                        <p:cTn id="25" dur="500"/>
                                        <p:tgtEl>
                                          <p:spTgt spid="6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left)">
                                      <p:cBhvr>
                                        <p:cTn id="2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 grpId="0" animBg="1"/>
      <p:bldP spid="57" grpId="0" animBg="1"/>
      <p:bldP spid="58" grpId="0" animBg="1"/>
      <p:bldP spid="59" grpId="0" animBg="1"/>
      <p:bldP spid="60" grpId="0" animBg="1"/>
      <p:bldP spid="61" grpId="0" animBg="1"/>
      <p:bldP spid="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8B7B-CAC4-4423-AC3F-E9E5BB325860}"/>
              </a:ext>
            </a:extLst>
          </p:cNvPr>
          <p:cNvSpPr>
            <a:spLocks noGrp="1"/>
          </p:cNvSpPr>
          <p:nvPr>
            <p:ph type="ctrTitle"/>
          </p:nvPr>
        </p:nvSpPr>
        <p:spPr>
          <a:xfrm>
            <a:off x="1524000" y="2975768"/>
            <a:ext cx="9144000" cy="906463"/>
          </a:xfrm>
        </p:spPr>
        <p:txBody>
          <a:bodyPr>
            <a:normAutofit fontScale="90000"/>
          </a:bodyPr>
          <a:lstStyle/>
          <a:p>
            <a:r>
              <a:rPr lang="it-IT" dirty="0"/>
              <a:t>Xamarin and .NET Standard</a:t>
            </a:r>
            <a:endParaRPr lang="en-US" dirty="0"/>
          </a:p>
        </p:txBody>
      </p:sp>
    </p:spTree>
    <p:extLst>
      <p:ext uri="{BB962C8B-B14F-4D97-AF65-F5344CB8AC3E}">
        <p14:creationId xmlns:p14="http://schemas.microsoft.com/office/powerpoint/2010/main" val="455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E3D4-E97A-4036-B63B-060215434FFD}"/>
              </a:ext>
            </a:extLst>
          </p:cNvPr>
          <p:cNvSpPr>
            <a:spLocks noGrp="1"/>
          </p:cNvSpPr>
          <p:nvPr>
            <p:ph type="title"/>
          </p:nvPr>
        </p:nvSpPr>
        <p:spPr/>
        <p:txBody>
          <a:bodyPr/>
          <a:lstStyle/>
          <a:p>
            <a:r>
              <a:rPr lang="it-IT" dirty="0"/>
              <a:t>.NET Standard</a:t>
            </a:r>
            <a:endParaRPr lang="en-US" dirty="0"/>
          </a:p>
        </p:txBody>
      </p:sp>
      <p:sp>
        <p:nvSpPr>
          <p:cNvPr id="3" name="Rectangle 2">
            <a:extLst>
              <a:ext uri="{FF2B5EF4-FFF2-40B4-BE49-F238E27FC236}">
                <a16:creationId xmlns:a16="http://schemas.microsoft.com/office/drawing/2014/main" id="{27C481C1-F9F1-4C63-8D3E-30E3CB0FE5B8}"/>
              </a:ext>
            </a:extLst>
          </p:cNvPr>
          <p:cNvSpPr/>
          <p:nvPr/>
        </p:nvSpPr>
        <p:spPr>
          <a:xfrm>
            <a:off x="4705004" y="6027896"/>
            <a:ext cx="7182195" cy="369332"/>
          </a:xfrm>
          <a:prstGeom prst="rect">
            <a:avLst/>
          </a:prstGeom>
        </p:spPr>
        <p:txBody>
          <a:bodyPr wrap="square">
            <a:spAutoFit/>
          </a:bodyPr>
          <a:lstStyle/>
          <a:p>
            <a:r>
              <a:rPr lang="en-US" dirty="0"/>
              <a:t>Interactive table: </a:t>
            </a:r>
            <a:r>
              <a:rPr lang="en-US" dirty="0">
                <a:hlinkClick r:id="rId2"/>
              </a:rPr>
              <a:t>http://immo.landwerth.net/netstandard-versions/#</a:t>
            </a:r>
            <a:r>
              <a:rPr lang="en-US" dirty="0"/>
              <a:t> </a:t>
            </a:r>
          </a:p>
        </p:txBody>
      </p:sp>
      <p:graphicFrame>
        <p:nvGraphicFramePr>
          <p:cNvPr id="5" name="Table 4">
            <a:extLst>
              <a:ext uri="{FF2B5EF4-FFF2-40B4-BE49-F238E27FC236}">
                <a16:creationId xmlns:a16="http://schemas.microsoft.com/office/drawing/2014/main" id="{D7B3FD74-A1BB-40DB-A0C1-0D0930F0C740}"/>
              </a:ext>
            </a:extLst>
          </p:cNvPr>
          <p:cNvGraphicFramePr>
            <a:graphicFrameLocks noGrp="1"/>
          </p:cNvGraphicFramePr>
          <p:nvPr>
            <p:extLst>
              <p:ext uri="{D42A27DB-BD31-4B8C-83A1-F6EECF244321}">
                <p14:modId xmlns:p14="http://schemas.microsoft.com/office/powerpoint/2010/main" val="3689847834"/>
              </p:ext>
            </p:extLst>
          </p:nvPr>
        </p:nvGraphicFramePr>
        <p:xfrm>
          <a:off x="713506" y="1932759"/>
          <a:ext cx="10640294" cy="4037732"/>
        </p:xfrm>
        <a:graphic>
          <a:graphicData uri="http://schemas.openxmlformats.org/drawingml/2006/table">
            <a:tbl>
              <a:tblPr/>
              <a:tblGrid>
                <a:gridCol w="2008888">
                  <a:extLst>
                    <a:ext uri="{9D8B030D-6E8A-4147-A177-3AD203B41FA5}">
                      <a16:colId xmlns:a16="http://schemas.microsoft.com/office/drawing/2014/main" val="1569960130"/>
                    </a:ext>
                  </a:extLst>
                </a:gridCol>
                <a:gridCol w="925636">
                  <a:extLst>
                    <a:ext uri="{9D8B030D-6E8A-4147-A177-3AD203B41FA5}">
                      <a16:colId xmlns:a16="http://schemas.microsoft.com/office/drawing/2014/main" val="562736319"/>
                    </a:ext>
                  </a:extLst>
                </a:gridCol>
                <a:gridCol w="612240">
                  <a:extLst>
                    <a:ext uri="{9D8B030D-6E8A-4147-A177-3AD203B41FA5}">
                      <a16:colId xmlns:a16="http://schemas.microsoft.com/office/drawing/2014/main" val="3976214158"/>
                    </a:ext>
                  </a:extLst>
                </a:gridCol>
                <a:gridCol w="1182255">
                  <a:extLst>
                    <a:ext uri="{9D8B030D-6E8A-4147-A177-3AD203B41FA5}">
                      <a16:colId xmlns:a16="http://schemas.microsoft.com/office/drawing/2014/main" val="3599418218"/>
                    </a:ext>
                  </a:extLst>
                </a:gridCol>
                <a:gridCol w="1182255">
                  <a:extLst>
                    <a:ext uri="{9D8B030D-6E8A-4147-A177-3AD203B41FA5}">
                      <a16:colId xmlns:a16="http://schemas.microsoft.com/office/drawing/2014/main" val="2073521965"/>
                    </a:ext>
                  </a:extLst>
                </a:gridCol>
                <a:gridCol w="1182255">
                  <a:extLst>
                    <a:ext uri="{9D8B030D-6E8A-4147-A177-3AD203B41FA5}">
                      <a16:colId xmlns:a16="http://schemas.microsoft.com/office/drawing/2014/main" val="2503979524"/>
                    </a:ext>
                  </a:extLst>
                </a:gridCol>
                <a:gridCol w="1182255">
                  <a:extLst>
                    <a:ext uri="{9D8B030D-6E8A-4147-A177-3AD203B41FA5}">
                      <a16:colId xmlns:a16="http://schemas.microsoft.com/office/drawing/2014/main" val="561135787"/>
                    </a:ext>
                  </a:extLst>
                </a:gridCol>
                <a:gridCol w="1182255">
                  <a:extLst>
                    <a:ext uri="{9D8B030D-6E8A-4147-A177-3AD203B41FA5}">
                      <a16:colId xmlns:a16="http://schemas.microsoft.com/office/drawing/2014/main" val="3486566076"/>
                    </a:ext>
                  </a:extLst>
                </a:gridCol>
                <a:gridCol w="1182255">
                  <a:extLst>
                    <a:ext uri="{9D8B030D-6E8A-4147-A177-3AD203B41FA5}">
                      <a16:colId xmlns:a16="http://schemas.microsoft.com/office/drawing/2014/main" val="3003858108"/>
                    </a:ext>
                  </a:extLst>
                </a:gridCol>
              </a:tblGrid>
              <a:tr h="313857">
                <a:tc>
                  <a:txBody>
                    <a:bodyPr/>
                    <a:lstStyle/>
                    <a:p>
                      <a:pPr algn="l" fontAlgn="b"/>
                      <a:r>
                        <a:rPr lang="en-US" sz="1600" b="0" dirty="0">
                          <a:effectLst/>
                          <a:latin typeface="segoe-ui_semibold"/>
                        </a:rPr>
                        <a:t>.NET Standard</a:t>
                      </a:r>
                    </a:p>
                  </a:txBody>
                  <a:tcPr marL="35725" marR="35725" marT="26794" marB="26794" anchor="b">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b"/>
                      <a:r>
                        <a:rPr lang="en-US" sz="2000" b="0" u="none" strike="noStrike" dirty="0">
                          <a:solidFill>
                            <a:srgbClr val="0070C0"/>
                          </a:solidFill>
                          <a:effectLst/>
                          <a:latin typeface="segoe-ui_semibold"/>
                        </a:rPr>
                        <a:t>1.0</a:t>
                      </a:r>
                      <a:endParaRPr lang="en-US" sz="2000" b="0" dirty="0">
                        <a:solidFill>
                          <a:srgbClr val="0070C0"/>
                        </a:solidFill>
                        <a:effectLst/>
                        <a:latin typeface="segoe-ui_semibold"/>
                      </a:endParaRPr>
                    </a:p>
                  </a:txBody>
                  <a:tcPr marL="35725" marR="35725" marT="26794" marB="26794" anchor="b">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b"/>
                      <a:r>
                        <a:rPr lang="en-US" sz="2000" b="0" u="none" strike="noStrike" dirty="0">
                          <a:solidFill>
                            <a:srgbClr val="0070C0"/>
                          </a:solidFill>
                          <a:effectLst/>
                          <a:latin typeface="segoe-ui_semibold"/>
                        </a:rPr>
                        <a:t>1.1</a:t>
                      </a:r>
                      <a:endParaRPr lang="en-US" sz="2000" b="0" dirty="0">
                        <a:solidFill>
                          <a:srgbClr val="0070C0"/>
                        </a:solidFill>
                        <a:effectLst/>
                        <a:latin typeface="segoe-ui_semibold"/>
                      </a:endParaRPr>
                    </a:p>
                  </a:txBody>
                  <a:tcPr marL="35725" marR="35725" marT="26794" marB="26794" anchor="b">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b"/>
                      <a:r>
                        <a:rPr lang="en-US" sz="2000" b="0" u="none" strike="noStrike" dirty="0">
                          <a:solidFill>
                            <a:srgbClr val="0070C0"/>
                          </a:solidFill>
                          <a:effectLst/>
                          <a:latin typeface="segoe-ui_semibold"/>
                        </a:rPr>
                        <a:t>1.2</a:t>
                      </a:r>
                      <a:endParaRPr lang="en-US" sz="2000" b="0" dirty="0">
                        <a:solidFill>
                          <a:srgbClr val="0070C0"/>
                        </a:solidFill>
                        <a:effectLst/>
                        <a:latin typeface="segoe-ui_semibold"/>
                      </a:endParaRPr>
                    </a:p>
                  </a:txBody>
                  <a:tcPr marL="35725" marR="35725" marT="26794" marB="26794" anchor="b">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b"/>
                      <a:r>
                        <a:rPr lang="en-US" sz="2000" b="0" u="none" strike="noStrike" dirty="0">
                          <a:solidFill>
                            <a:srgbClr val="0070C0"/>
                          </a:solidFill>
                          <a:effectLst/>
                          <a:latin typeface="segoe-ui_semibold"/>
                        </a:rPr>
                        <a:t>1.3</a:t>
                      </a:r>
                      <a:endParaRPr lang="en-US" sz="2000" b="0" dirty="0">
                        <a:solidFill>
                          <a:srgbClr val="0070C0"/>
                        </a:solidFill>
                        <a:effectLst/>
                        <a:latin typeface="segoe-ui_semibold"/>
                      </a:endParaRPr>
                    </a:p>
                  </a:txBody>
                  <a:tcPr marL="35725" marR="35725" marT="26794" marB="26794" anchor="b">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b"/>
                      <a:r>
                        <a:rPr lang="en-US" sz="2000" b="0" u="none" strike="noStrike" dirty="0">
                          <a:solidFill>
                            <a:srgbClr val="0070C0"/>
                          </a:solidFill>
                          <a:effectLst/>
                          <a:latin typeface="segoe-ui_semibold"/>
                        </a:rPr>
                        <a:t>1.4</a:t>
                      </a:r>
                      <a:endParaRPr lang="en-US" sz="2000" b="0" dirty="0">
                        <a:solidFill>
                          <a:srgbClr val="0070C0"/>
                        </a:solidFill>
                        <a:effectLst/>
                        <a:latin typeface="segoe-ui_semibold"/>
                      </a:endParaRPr>
                    </a:p>
                  </a:txBody>
                  <a:tcPr marL="35725" marR="35725" marT="26794" marB="26794" anchor="b">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b"/>
                      <a:r>
                        <a:rPr lang="en-US" sz="2000" b="0" u="none" strike="noStrike" dirty="0">
                          <a:solidFill>
                            <a:srgbClr val="0070C0"/>
                          </a:solidFill>
                          <a:effectLst/>
                          <a:latin typeface="segoe-ui_semibold"/>
                        </a:rPr>
                        <a:t>1.5</a:t>
                      </a:r>
                      <a:endParaRPr lang="en-US" sz="2000" b="0" dirty="0">
                        <a:solidFill>
                          <a:srgbClr val="0070C0"/>
                        </a:solidFill>
                        <a:effectLst/>
                        <a:latin typeface="segoe-ui_semibold"/>
                      </a:endParaRPr>
                    </a:p>
                  </a:txBody>
                  <a:tcPr marL="35725" marR="35725" marT="26794" marB="26794" anchor="b">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b"/>
                      <a:r>
                        <a:rPr lang="en-US" sz="2000" b="0" u="none" strike="noStrike" dirty="0">
                          <a:solidFill>
                            <a:srgbClr val="0070C0"/>
                          </a:solidFill>
                          <a:effectLst/>
                          <a:latin typeface="segoe-ui_semibold"/>
                        </a:rPr>
                        <a:t>1.6</a:t>
                      </a:r>
                      <a:endParaRPr lang="en-US" sz="2000" b="0" dirty="0">
                        <a:solidFill>
                          <a:srgbClr val="0070C0"/>
                        </a:solidFill>
                        <a:effectLst/>
                        <a:latin typeface="segoe-ui_semibold"/>
                      </a:endParaRPr>
                    </a:p>
                  </a:txBody>
                  <a:tcPr marL="35725" marR="35725" marT="26794" marB="26794" anchor="b">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b"/>
                      <a:r>
                        <a:rPr lang="en-US" sz="2000" b="0" u="none" strike="noStrike" dirty="0">
                          <a:solidFill>
                            <a:srgbClr val="0070C0"/>
                          </a:solidFill>
                          <a:effectLst/>
                          <a:latin typeface="segoe-ui_semibold"/>
                        </a:rPr>
                        <a:t>2.0</a:t>
                      </a:r>
                      <a:endParaRPr lang="en-US" sz="2000" b="0" dirty="0">
                        <a:solidFill>
                          <a:srgbClr val="0070C0"/>
                        </a:solidFill>
                        <a:effectLst/>
                        <a:latin typeface="segoe-ui_semibold"/>
                      </a:endParaRPr>
                    </a:p>
                  </a:txBody>
                  <a:tcPr marL="35725" marR="35725" marT="26794" marB="26794" anchor="b">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extLst>
                  <a:ext uri="{0D108BD9-81ED-4DB2-BD59-A6C34878D82A}">
                    <a16:rowId xmlns:a16="http://schemas.microsoft.com/office/drawing/2014/main" val="3244664426"/>
                  </a:ext>
                </a:extLst>
              </a:tr>
              <a:tr h="277123">
                <a:tc>
                  <a:txBody>
                    <a:bodyPr/>
                    <a:lstStyle/>
                    <a:p>
                      <a:pPr fontAlgn="t"/>
                      <a:r>
                        <a:rPr lang="en-US" sz="1600">
                          <a:effectLst/>
                        </a:rPr>
                        <a:t>.NET Core</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2.0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extLst>
                  <a:ext uri="{0D108BD9-81ED-4DB2-BD59-A6C34878D82A}">
                    <a16:rowId xmlns:a16="http://schemas.microsoft.com/office/drawing/2014/main" val="1876439980"/>
                  </a:ext>
                </a:extLst>
              </a:tr>
              <a:tr h="504316">
                <a:tc>
                  <a:txBody>
                    <a:bodyPr/>
                    <a:lstStyle/>
                    <a:p>
                      <a:pPr fontAlgn="t"/>
                      <a:r>
                        <a:rPr lang="en-US" sz="1600" dirty="0">
                          <a:effectLst/>
                        </a:rPr>
                        <a:t>.NET Framework </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4.5</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4.5</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4.5.1</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4.6</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4.6.1</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4.6.1</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4.6.1</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4.6.1</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extLst>
                  <a:ext uri="{0D108BD9-81ED-4DB2-BD59-A6C34878D82A}">
                    <a16:rowId xmlns:a16="http://schemas.microsoft.com/office/drawing/2014/main" val="173122118"/>
                  </a:ext>
                </a:extLst>
              </a:tr>
              <a:tr h="277123">
                <a:tc>
                  <a:txBody>
                    <a:bodyPr/>
                    <a:lstStyle/>
                    <a:p>
                      <a:pPr fontAlgn="t"/>
                      <a:r>
                        <a:rPr lang="en-US" sz="1600">
                          <a:effectLst/>
                        </a:rPr>
                        <a:t>Mono</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4.6</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4.6</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4.6</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4.6</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4.6</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4.6</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4.6</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5.4</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extLst>
                  <a:ext uri="{0D108BD9-81ED-4DB2-BD59-A6C34878D82A}">
                    <a16:rowId xmlns:a16="http://schemas.microsoft.com/office/drawing/2014/main" val="4187204570"/>
                  </a:ext>
                </a:extLst>
              </a:tr>
              <a:tr h="313857">
                <a:tc>
                  <a:txBody>
                    <a:bodyPr/>
                    <a:lstStyle/>
                    <a:p>
                      <a:pPr fontAlgn="t"/>
                      <a:r>
                        <a:rPr lang="en-US" sz="1600">
                          <a:effectLst/>
                        </a:rPr>
                        <a:t>Xamarin.iOS</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dirty="0">
                          <a:effectLst/>
                        </a:rPr>
                        <a:t>10.0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b="1" dirty="0">
                          <a:solidFill>
                            <a:srgbClr val="0070C0"/>
                          </a:solidFill>
                          <a:effectLst/>
                        </a:rPr>
                        <a:t>10.14</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extLst>
                  <a:ext uri="{0D108BD9-81ED-4DB2-BD59-A6C34878D82A}">
                    <a16:rowId xmlns:a16="http://schemas.microsoft.com/office/drawing/2014/main" val="2945862956"/>
                  </a:ext>
                </a:extLst>
              </a:tr>
              <a:tr h="313857">
                <a:tc>
                  <a:txBody>
                    <a:bodyPr/>
                    <a:lstStyle/>
                    <a:p>
                      <a:pPr fontAlgn="t"/>
                      <a:r>
                        <a:rPr lang="en-US" sz="1600" dirty="0" err="1">
                          <a:effectLst/>
                        </a:rPr>
                        <a:t>Xamarin.Mac</a:t>
                      </a:r>
                      <a:endParaRPr lang="en-US" sz="1600" dirty="0">
                        <a:effectLst/>
                      </a:endParaRP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3.0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3.0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3.0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3.0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3.0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3.0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3.0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b="1" dirty="0">
                          <a:solidFill>
                            <a:srgbClr val="0070C0"/>
                          </a:solidFill>
                          <a:effectLst/>
                        </a:rPr>
                        <a:t>3.8</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extLst>
                  <a:ext uri="{0D108BD9-81ED-4DB2-BD59-A6C34878D82A}">
                    <a16:rowId xmlns:a16="http://schemas.microsoft.com/office/drawing/2014/main" val="2260571351"/>
                  </a:ext>
                </a:extLst>
              </a:tr>
              <a:tr h="504316">
                <a:tc>
                  <a:txBody>
                    <a:bodyPr/>
                    <a:lstStyle/>
                    <a:p>
                      <a:pPr fontAlgn="t"/>
                      <a:r>
                        <a:rPr lang="en-US" sz="1600">
                          <a:effectLst/>
                        </a:rPr>
                        <a:t>Xamarin.Android</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7.0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7.0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7.0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7.0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7.0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7.0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7.0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b="1" dirty="0">
                          <a:solidFill>
                            <a:srgbClr val="0070C0"/>
                          </a:solidFill>
                          <a:effectLst/>
                        </a:rPr>
                        <a:t>8.0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extLst>
                  <a:ext uri="{0D108BD9-81ED-4DB2-BD59-A6C34878D82A}">
                    <a16:rowId xmlns:a16="http://schemas.microsoft.com/office/drawing/2014/main" val="220819441"/>
                  </a:ext>
                </a:extLst>
              </a:tr>
              <a:tr h="374456">
                <a:tc>
                  <a:txBody>
                    <a:bodyPr/>
                    <a:lstStyle/>
                    <a:p>
                      <a:pPr fontAlgn="t"/>
                      <a:r>
                        <a:rPr lang="it-IT" sz="1600" dirty="0">
                          <a:effectLst/>
                        </a:rPr>
                        <a:t>UWP</a:t>
                      </a:r>
                      <a:endParaRPr lang="en-US" sz="1600" dirty="0">
                        <a:effectLst/>
                      </a:endParaRP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10.0.16299</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10.0.16299</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10.0.16299</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extLst>
                  <a:ext uri="{0D108BD9-81ED-4DB2-BD59-A6C34878D82A}">
                    <a16:rowId xmlns:a16="http://schemas.microsoft.com/office/drawing/2014/main" val="2323795163"/>
                  </a:ext>
                </a:extLst>
              </a:tr>
              <a:tr h="277123">
                <a:tc>
                  <a:txBody>
                    <a:bodyPr/>
                    <a:lstStyle/>
                    <a:p>
                      <a:pPr fontAlgn="t"/>
                      <a:r>
                        <a:rPr lang="en-US" sz="1600">
                          <a:effectLst/>
                        </a:rPr>
                        <a:t>Windows</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8.0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8.0</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8.1</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endParaRPr lang="en-US" sz="2000">
                        <a:effectLst/>
                      </a:endParaRP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endParaRPr lang="en-US" sz="2000">
                        <a:effectLst/>
                      </a:endParaRP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endParaRPr lang="en-US" sz="2000">
                        <a:effectLst/>
                      </a:endParaRP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endParaRPr lang="en-US" sz="2000">
                        <a:effectLst/>
                      </a:endParaRP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endParaRPr lang="en-US" sz="2000">
                        <a:effectLst/>
                      </a:endParaRP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extLst>
                  <a:ext uri="{0D108BD9-81ED-4DB2-BD59-A6C34878D82A}">
                    <a16:rowId xmlns:a16="http://schemas.microsoft.com/office/drawing/2014/main" val="292789608"/>
                  </a:ext>
                </a:extLst>
              </a:tr>
              <a:tr h="504316">
                <a:tc>
                  <a:txBody>
                    <a:bodyPr/>
                    <a:lstStyle/>
                    <a:p>
                      <a:pPr fontAlgn="t"/>
                      <a:r>
                        <a:rPr lang="en-US" sz="1600">
                          <a:effectLst/>
                        </a:rPr>
                        <a:t>Windows Phone</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8.1</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E3E3E3"/>
                      </a:solidFill>
                      <a:prstDash val="solid"/>
                      <a:round/>
                      <a:headEnd type="none" w="med" len="med"/>
                      <a:tailEnd type="none" w="med" len="med"/>
                    </a:lnB>
                  </a:tcPr>
                </a:tc>
                <a:tc>
                  <a:txBody>
                    <a:bodyPr/>
                    <a:lstStyle/>
                    <a:p>
                      <a:pPr algn="ctr" fontAlgn="t"/>
                      <a:r>
                        <a:rPr lang="en-US" sz="2000">
                          <a:effectLst/>
                        </a:rPr>
                        <a:t>8.1</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c>
                  <a:txBody>
                    <a:bodyPr/>
                    <a:lstStyle/>
                    <a:p>
                      <a:pPr algn="ctr" fontAlgn="t"/>
                      <a:r>
                        <a:rPr lang="en-US" sz="2000">
                          <a:effectLst/>
                        </a:rPr>
                        <a:t>8.1</a:t>
                      </a: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c>
                  <a:txBody>
                    <a:bodyPr/>
                    <a:lstStyle/>
                    <a:p>
                      <a:pPr algn="ctr" fontAlgn="t"/>
                      <a:endParaRPr lang="en-US" sz="2000">
                        <a:effectLst/>
                      </a:endParaRP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c>
                  <a:txBody>
                    <a:bodyPr/>
                    <a:lstStyle/>
                    <a:p>
                      <a:pPr algn="ctr" fontAlgn="t"/>
                      <a:endParaRPr lang="en-US" sz="2000">
                        <a:effectLst/>
                      </a:endParaRP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c>
                  <a:txBody>
                    <a:bodyPr/>
                    <a:lstStyle/>
                    <a:p>
                      <a:pPr algn="ctr" fontAlgn="t"/>
                      <a:endParaRPr lang="en-US" sz="2000">
                        <a:effectLst/>
                      </a:endParaRP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c>
                  <a:txBody>
                    <a:bodyPr/>
                    <a:lstStyle/>
                    <a:p>
                      <a:pPr algn="ctr" fontAlgn="t"/>
                      <a:endParaRPr lang="en-US" sz="2000">
                        <a:effectLst/>
                      </a:endParaRP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c>
                  <a:txBody>
                    <a:bodyPr/>
                    <a:lstStyle/>
                    <a:p>
                      <a:pPr algn="ctr" fontAlgn="t"/>
                      <a:endParaRPr lang="en-US" sz="2000" dirty="0">
                        <a:effectLst/>
                      </a:endParaRPr>
                    </a:p>
                  </a:txBody>
                  <a:tcPr marL="35725" marR="35725" marT="26794" marB="26794">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extLst>
                  <a:ext uri="{0D108BD9-81ED-4DB2-BD59-A6C34878D82A}">
                    <a16:rowId xmlns:a16="http://schemas.microsoft.com/office/drawing/2014/main" val="3135454868"/>
                  </a:ext>
                </a:extLst>
              </a:tr>
            </a:tbl>
          </a:graphicData>
        </a:graphic>
      </p:graphicFrame>
    </p:spTree>
    <p:extLst>
      <p:ext uri="{BB962C8B-B14F-4D97-AF65-F5344CB8AC3E}">
        <p14:creationId xmlns:p14="http://schemas.microsoft.com/office/powerpoint/2010/main" val="2365415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Segoe UI Light"/>
        <a:ea typeface=""/>
        <a:cs typeface=""/>
      </a:majorFont>
      <a:minorFont>
        <a:latin typeface="Segoe UI Light"/>
        <a:ea typeface=""/>
        <a:cs typeface=""/>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ARK BLUE TEMPLATE">
  <a:themeElements>
    <a:clrScheme name="Enterprise Partner - dark blue">
      <a:dk1>
        <a:srgbClr val="505050"/>
      </a:dk1>
      <a:lt1>
        <a:srgbClr val="FFFFFF"/>
      </a:lt1>
      <a:dk2>
        <a:srgbClr val="002050"/>
      </a:dk2>
      <a:lt2>
        <a:srgbClr val="D2D2D2"/>
      </a:lt2>
      <a:accent1>
        <a:srgbClr val="0078D7"/>
      </a:accent1>
      <a:accent2>
        <a:srgbClr val="00B294"/>
      </a:accent2>
      <a:accent3>
        <a:srgbClr val="737373"/>
      </a:accent3>
      <a:accent4>
        <a:srgbClr val="008272"/>
      </a:accent4>
      <a:accent5>
        <a:srgbClr val="FFB900"/>
      </a:accent5>
      <a:accent6>
        <a:srgbClr val="D2D2D2"/>
      </a:accent6>
      <a:hlink>
        <a:srgbClr val="00B294"/>
      </a:hlink>
      <a:folHlink>
        <a:srgbClr val="00B294"/>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Enterprise Partner Summit Template.potx" id="{DE076EF3-0BAB-466A-B067-693D7C9EF85A}" vid="{91280F73-6F83-43A7-B5A8-C5D14B89F7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 xsi:nil="true"/>
    <bc28b5f076654a3b96073bbbebfeb8c9 xmlns="230e9df3-be65-4c73-a93b-d1236ebd677e">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cb91f272-ce4d-4a7e-9bbf-78b58e3d188d</TermId>
        </TermInfo>
      </Terms>
    </bc28b5f076654a3b96073bbbebfeb8c9>
    <MSProductsTaxHTField0 xmlns="230e9df3-be65-4c73-a93b-d1236ebd677e">
      <Terms xmlns="http://schemas.microsoft.com/office/infopath/2007/PartnerControls"/>
    </MSProductsTaxHTField0>
    <m74a2925250f485f9486ed3f97e2a6b3 xmlns="230e9df3-be65-4c73-a93b-d1236ebd677e">
      <Terms xmlns="http://schemas.microsoft.com/office/infopath/2007/PartnerControls"/>
    </m74a2925250f485f9486ed3f97e2a6b3>
    <oad7af80ad0f4ba99bb03b3894ab533c xmlns="230e9df3-be65-4c73-a93b-d1236ebd677e">
      <Terms xmlns="http://schemas.microsoft.com/office/infopath/2007/PartnerControls"/>
    </oad7af80ad0f4ba99bb03b3894ab533c>
    <Authors xmlns="230e9df3-be65-4c73-a93b-d1236ebd677e">
      <UserInfo>
        <DisplayName/>
        <AccountId xsi:nil="true"/>
        <AccountType/>
      </UserInfo>
    </Authors>
    <DerivedFromID xmlns="230e9df3-be65-4c73-a93b-d1236ebd677e">Original</DerivedFromID>
    <TaxCatchAll xmlns="230e9df3-be65-4c73-a93b-d1236ebd677e">
      <Value>1</Value>
    </TaxCatchAll>
    <_dlc_DocId xmlns="230e9df3-be65-4c73-a93b-d1236ebd677e">CPS064EXT-1915479643-3</_dlc_DocId>
    <_dlc_DocIdUrl xmlns="230e9df3-be65-4c73-a93b-d1236ebd677e">
      <Url>https://microsoft.sharepoint.com/teams/CampusProjectSites064_Ext/kzho3hha7k/_layouts/15/DocIdRedir.aspx?ID=CPS064EXT-1915479643-3</Url>
      <Description>CPS064EXT-1915479643-3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ampus – Individual IP" ma:contentTypeID="0x01010079CA57CA2DAD654DAB031774EE6746580100892C7F5F292C944B947BF970946C79FC" ma:contentTypeVersion="8" ma:contentTypeDescription="This content type is produced by an individual or team as part of a team collaboration effort, such as customer engagement. Reuse this type of content at your own risk." ma:contentTypeScope="" ma:versionID="8f12fc560443820c7d71419e8612f46d">
  <xsd:schema xmlns:xsd="http://www.w3.org/2001/XMLSchema" xmlns:xs="http://www.w3.org/2001/XMLSchema" xmlns:p="http://schemas.microsoft.com/office/2006/metadata/properties" xmlns:ns2="230e9df3-be65-4c73-a93b-d1236ebd677e" targetNamespace="http://schemas.microsoft.com/office/2006/metadata/properties" ma:root="true" ma:fieldsID="acb2bdbc2006cf79a7d9a9e2035098d3" ns2:_="">
    <xsd:import namespace="230e9df3-be65-4c73-a93b-d1236ebd677e"/>
    <xsd:element name="properties">
      <xsd:complexType>
        <xsd:sequence>
          <xsd:element name="documentManagement">
            <xsd:complexType>
              <xsd:all>
                <xsd:element ref="ns2:DerivedFromID" minOccurs="0"/>
                <xsd:element ref="ns2:DocumentDescription" minOccurs="0"/>
                <xsd:element ref="ns2:Authors" minOccurs="0"/>
                <xsd:element ref="ns2:_dlc_DocIdUrl" minOccurs="0"/>
                <xsd:element ref="ns2:_dlc_DocIdPersistId" minOccurs="0"/>
                <xsd:element ref="ns2:MSProductsTaxHTField0" minOccurs="0"/>
                <xsd:element ref="ns2:TaxCatchAll" minOccurs="0"/>
                <xsd:element ref="ns2:TaxCatchAllLabel" minOccurs="0"/>
                <xsd:element ref="ns2:m74a2925250f485f9486ed3f97e2a6b3" minOccurs="0"/>
                <xsd:element ref="ns2:oad7af80ad0f4ba99bb03b3894ab533c" minOccurs="0"/>
                <xsd:element ref="ns2:bc28b5f076654a3b96073bbbebfeb8c9"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erivedFromID" ma:index="2" nillable="true" ma:displayName="Derived from ID" ma:default="Original" ma:description="Holds the Document Id if the document is derived from an existing document in Campus." ma:internalName="DerivedFromID" ma:readOnly="false">
      <xsd:simpleType>
        <xsd:restriction base="dms:Text">
          <xsd:maxLength value="255"/>
        </xsd:restriction>
      </xsd:simpleType>
    </xsd:element>
    <xsd:element name="DocumentDescription" ma:index="3" nillable="true" ma:displayName="Document Description" ma:description="Alternate description for documents that can be used for display." ma:internalName="DocumentDescription" ma:readOnly="false">
      <xsd:simpleType>
        <xsd:restriction base="dms:Note">
          <xsd:maxLength value="255"/>
        </xsd:restriction>
      </xsd:simpleType>
    </xsd:element>
    <xsd:element name="Authors" ma:index="4" nillable="true" ma:displayName="Authors" ma:description="The individuals who contributed to the creation of this content. Includes both primary and secondary authors." ma:list="UserInfo" ma:SharePointGroup="0" ma:internalName="Auth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SProductsTaxHTField0" ma:index="13" nillable="true" ma:taxonomy="true" ma:internalName="MSProductsTaxHTField0" ma:taxonomyFieldName="MSProducts" ma:displayName="MS Products" ma:default="" ma:fieldId="{ee77c2ea-e1b9-4a90-85df-76a95e6ae936}"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TaxCatchAll" ma:index="14" nillable="true" ma:displayName="Taxonomy Catch All Column" ma:description="" ma:hidden="true" ma:list="{a01e3c7a-4fba-4b77-8da6-f2fb411844fa}" ma:internalName="TaxCatchAll" ma:showField="CatchAllData" ma:web="b8c7ba35-2f7b-4956-9eb9-6e8bb6f3e3b9">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description="" ma:hidden="true" ma:list="{a01e3c7a-4fba-4b77-8da6-f2fb411844fa}" ma:internalName="TaxCatchAllLabel" ma:readOnly="true" ma:showField="CatchAllDataLabel" ma:web="b8c7ba35-2f7b-4956-9eb9-6e8bb6f3e3b9">
      <xsd:complexType>
        <xsd:complexContent>
          <xsd:extension base="dms:MultiChoiceLookup">
            <xsd:sequence>
              <xsd:element name="Value" type="dms:Lookup" maxOccurs="unbounded" minOccurs="0" nillable="true"/>
            </xsd:sequence>
          </xsd:extension>
        </xsd:complexContent>
      </xsd:complexType>
    </xsd:element>
    <xsd:element name="m74a2925250f485f9486ed3f97e2a6b3" ma:index="17" nillable="true" ma:taxonomy="true" ma:internalName="m74a2925250f485f9486ed3f97e2a6b3" ma:taxonomyFieldName="VerticalIndustries" ma:displayName="Vertical Industries" ma:default="" ma:fieldId="{674a2925-250f-485f-9486-ed3f97e2a6b3}" ma:taxonomyMulti="true" ma:sspId="e385fb40-52d4-4fae-9c5b-3e8ff8a5878e" ma:termSetId="91b0d1e0-9f22-4aab-a1ef-fa1358a21588" ma:anchorId="00000000-0000-0000-0000-000000000000" ma:open="false" ma:isKeyword="false">
      <xsd:complexType>
        <xsd:sequence>
          <xsd:element ref="pc:Terms" minOccurs="0" maxOccurs="1"/>
        </xsd:sequence>
      </xsd:complexType>
    </xsd:element>
    <xsd:element name="oad7af80ad0f4ba99bb03b3894ab533c" ma:index="19" nillable="true" ma:taxonomy="true" ma:internalName="oad7af80ad0f4ba99bb03b3894ab533c" ma:taxonomyFieldName="ServicesIPTypes" ma:displayName="Services IP Type" ma:default="" ma:fieldId="{8ad7af80-ad0f-4ba9-9bb0-3b3894ab533c}" ma:taxonomyMulti="true" ma:sspId="e385fb40-52d4-4fae-9c5b-3e8ff8a5878e" ma:termSetId="030f38bb-a2c5-4da9-8933-47d85a151cf1" ma:anchorId="00000000-0000-0000-0000-000000000000" ma:open="false" ma:isKeyword="false">
      <xsd:complexType>
        <xsd:sequence>
          <xsd:element ref="pc:Terms" minOccurs="0" maxOccurs="1"/>
        </xsd:sequence>
      </xsd:complexType>
    </xsd:element>
    <xsd:element name="bc28b5f076654a3b96073bbbebfeb8c9" ma:index="21" nillable="true" ma:taxonomy="true" ma:internalName="bc28b5f076654a3b96073bbbebfeb8c9" ma:taxonomyFieldName="MSLanguage" ma:displayName="MS Language" ma:default="1;#English|cb91f272-ce4d-4a7e-9bbf-78b58e3d188d" ma:fieldId="{bc28b5f0-7665-4a3b-9607-3bbbebfeb8c9}" ma:taxonomyMulti="true" ma:sspId="e385fb40-52d4-4fae-9c5b-3e8ff8a5878e" ma:termSetId="2851bb56-f3b7-4d07-b1ba-07ede7d3b149" ma:anchorId="00000000-0000-0000-0000-000000000000" ma:open="false" ma:isKeyword="false">
      <xsd:complexType>
        <xsd:sequence>
          <xsd:element ref="pc:Terms" minOccurs="0" maxOccurs="1"/>
        </xsd:sequence>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e385fb40-52d4-4fae-9c5b-3e8ff8a5878e" ContentTypeId="0x01010079CA57CA2DAD654DAB031774EE67465801" PreviousValue="false"/>
</file>

<file path=customXml/itemProps1.xml><?xml version="1.0" encoding="utf-8"?>
<ds:datastoreItem xmlns:ds="http://schemas.openxmlformats.org/officeDocument/2006/customXml" ds:itemID="{723D496C-C818-4272-96B8-66218F0A6DA0}">
  <ds:schemaRefs>
    <ds:schemaRef ds:uri="230e9df3-be65-4c73-a93b-d1236ebd677e"/>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dcmitype/"/>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82E4E4DD-3064-41FD-8E84-256C315DD269}">
  <ds:schemaRefs>
    <ds:schemaRef ds:uri="http://schemas.microsoft.com/sharepoint/v3/contenttype/forms"/>
  </ds:schemaRefs>
</ds:datastoreItem>
</file>

<file path=customXml/itemProps3.xml><?xml version="1.0" encoding="utf-8"?>
<ds:datastoreItem xmlns:ds="http://schemas.openxmlformats.org/officeDocument/2006/customXml" ds:itemID="{325CEEFC-DE52-4F4E-89ED-091868FFED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7FC6F18-9869-4A6A-991B-181C585C335E}">
  <ds:schemaRefs>
    <ds:schemaRef ds:uri="http://schemas.microsoft.com/sharepoint/events"/>
  </ds:schemaRefs>
</ds:datastoreItem>
</file>

<file path=customXml/itemProps5.xml><?xml version="1.0" encoding="utf-8"?>
<ds:datastoreItem xmlns:ds="http://schemas.openxmlformats.org/officeDocument/2006/customXml" ds:itemID="{9D86D2CB-3290-4027-A032-672BA22A0D8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TM10001103[[fn=Headlines]]</Template>
  <TotalTime>0</TotalTime>
  <Words>745</Words>
  <Application>Microsoft Office PowerPoint</Application>
  <PresentationFormat>Widescreen</PresentationFormat>
  <Paragraphs>178</Paragraphs>
  <Slides>21</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Consolas</vt:lpstr>
      <vt:lpstr>Segoe UI</vt:lpstr>
      <vt:lpstr>Segoe UI Light</vt:lpstr>
      <vt:lpstr>segoe-ui_normal</vt:lpstr>
      <vt:lpstr>segoe-ui_semibold</vt:lpstr>
      <vt:lpstr>Wingdings</vt:lpstr>
      <vt:lpstr>Office Theme</vt:lpstr>
      <vt:lpstr>1_DARK BLUE TEMPLATE</vt:lpstr>
      <vt:lpstr>Sviluppo mobile con Visual Studio OnLine</vt:lpstr>
      <vt:lpstr>Microsoft OCP - One Commercial Partner</vt:lpstr>
      <vt:lpstr>Agenda</vt:lpstr>
      <vt:lpstr>.NET Standard</vt:lpstr>
      <vt:lpstr>.NET Standard</vt:lpstr>
      <vt:lpstr>.NET Standard</vt:lpstr>
      <vt:lpstr>.NET Standard</vt:lpstr>
      <vt:lpstr>Xamarin and .NET Standard</vt:lpstr>
      <vt:lpstr>.NET Standard</vt:lpstr>
      <vt:lpstr>Xamarin and .NET Standard</vt:lpstr>
      <vt:lpstr>Xamarin and .NET Standard</vt:lpstr>
      <vt:lpstr>Visual Studio Online (VSTS)</vt:lpstr>
      <vt:lpstr>Visual Studio Online</vt:lpstr>
      <vt:lpstr>Visual Studio Online</vt:lpstr>
      <vt:lpstr>App Center</vt:lpstr>
      <vt:lpstr>App Center</vt:lpstr>
      <vt:lpstr>App Center</vt:lpstr>
      <vt:lpstr>App Center – Test on real Devices</vt:lpstr>
      <vt:lpstr>App Center – Crash analytics</vt:lpstr>
      <vt:lpstr>App Center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2015-12-03T14:51:53Z</dcterms:created>
  <dcterms:modified xsi:type="dcterms:W3CDTF">2018-06-19T13:05:55Z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0x01010079CA57CA2DAD654DAB031774EE6746580100892C7F5F292C944B947BF970946C79FC</vt:lpwstr>
  </property>
  <property fmtid="{D5CDD505-2E9C-101B-9397-08002B2CF9AE}" pid="3" name="oBundleFail">
    <vt:lpwstr>true</vt:lpwstr>
  </property>
  <property fmtid="{D5CDD505-2E9C-101B-9397-08002B2CF9AE}" pid="4" name="oBundleCtag">
    <vt:lpwstr>"c:{1A29E4BA-7C8D-4DFB-AF96-2491FFC71972},52"</vt:lpwstr>
  </property>
  <property fmtid="{D5CDD505-2E9C-101B-9397-08002B2CF9AE}" pid="5" name="oBundleVer">
    <vt:lpwstr>1.78312829</vt:lpwstr>
  </property>
  <property fmtid="{D5CDD505-2E9C-101B-9397-08002B2CF9AE}" pid="6" name="_dlc_DocIdItemGuid">
    <vt:lpwstr>f5f322e8-e562-4ef8-9428-f16342c53fe2</vt:lpwstr>
  </property>
  <property fmtid="{D5CDD505-2E9C-101B-9397-08002B2CF9AE}" pid="7" name="ServicesDomain">
    <vt:lpwstr/>
  </property>
  <property fmtid="{D5CDD505-2E9C-101B-9397-08002B2CF9AE}" pid="8" name="VerticalIndustries">
    <vt:lpwstr/>
  </property>
  <property fmtid="{D5CDD505-2E9C-101B-9397-08002B2CF9AE}" pid="9" name="MSLanguage">
    <vt:lpwstr>1;#English|cb91f272-ce4d-4a7e-9bbf-78b58e3d188d</vt:lpwstr>
  </property>
  <property fmtid="{D5CDD505-2E9C-101B-9397-08002B2CF9AE}" pid="10" name="MSProducts">
    <vt:lpwstr/>
  </property>
  <property fmtid="{D5CDD505-2E9C-101B-9397-08002B2CF9AE}" pid="11" name="ServicesIPTypes">
    <vt:lpwstr/>
  </property>
  <property fmtid="{D5CDD505-2E9C-101B-9397-08002B2CF9AE}" pid="12" name="g6775e77a6d84637a29014d883a4378a">
    <vt:lpwstr/>
  </property>
  <property fmtid="{D5CDD505-2E9C-101B-9397-08002B2CF9AE}" pid="13" name="ServicesCommunities">
    <vt:lpwstr/>
  </property>
  <property fmtid="{D5CDD505-2E9C-101B-9397-08002B2CF9AE}" pid="14" name="af1f5bfae61e4243aac9966cb19580e1">
    <vt:lpwstr/>
  </property>
</Properties>
</file>